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CD52-0008-4B12-B292-E095F292300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AE00A3-25A7-4F14-A8CA-A54500584E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CD52-0008-4B12-B292-E095F292300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00A3-25A7-4F14-A8CA-A54500584E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FAE00A3-25A7-4F14-A8CA-A54500584EA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CD52-0008-4B12-B292-E095F292300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CD52-0008-4B12-B292-E095F292300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FAE00A3-25A7-4F14-A8CA-A54500584E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CD52-0008-4B12-B292-E095F292300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AE00A3-25A7-4F14-A8CA-A54500584EA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660CD52-0008-4B12-B292-E095F292300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00A3-25A7-4F14-A8CA-A54500584E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CD52-0008-4B12-B292-E095F292300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FAE00A3-25A7-4F14-A8CA-A54500584EA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CD52-0008-4B12-B292-E095F292300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FAE00A3-25A7-4F14-A8CA-A54500584E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CD52-0008-4B12-B292-E095F292300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AE00A3-25A7-4F14-A8CA-A54500584E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AE00A3-25A7-4F14-A8CA-A54500584EA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CD52-0008-4B12-B292-E095F292300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FAE00A3-25A7-4F14-A8CA-A54500584EA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660CD52-0008-4B12-B292-E095F292300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660CD52-0008-4B12-B292-E095F2923006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AE00A3-25A7-4F14-A8CA-A54500584EA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GRAMMAR REVIEW #2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97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45690" y="2743200"/>
            <a:ext cx="8141110" cy="32004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CAUTION #1 </a:t>
            </a:r>
            <a:r>
              <a:rPr lang="en-US" sz="2800" dirty="0" smtClean="0">
                <a:sym typeface="Wingdings" panose="05000000000000000000" pitchFamily="2" charset="2"/>
              </a:rPr>
              <a:t> “to” is </a:t>
            </a:r>
            <a:r>
              <a:rPr lang="en-US" sz="2800" u="sng" dirty="0" smtClean="0">
                <a:sym typeface="Wingdings" panose="05000000000000000000" pitchFamily="2" charset="2"/>
              </a:rPr>
              <a:t>not</a:t>
            </a:r>
            <a:r>
              <a:rPr lang="en-US" sz="2800" dirty="0" smtClean="0">
                <a:sym typeface="Wingdings" panose="05000000000000000000" pitchFamily="2" charset="2"/>
              </a:rPr>
              <a:t> always a preposition</a:t>
            </a:r>
          </a:p>
          <a:p>
            <a:endParaRPr lang="en-US" sz="1200" dirty="0" smtClean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“to” with a verb = an infinitive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It is hard </a:t>
            </a:r>
            <a:r>
              <a:rPr lang="en-US" sz="2800" u="sng" dirty="0" smtClean="0">
                <a:sym typeface="Wingdings" panose="05000000000000000000" pitchFamily="2" charset="2"/>
              </a:rPr>
              <a:t>to play </a:t>
            </a:r>
            <a:r>
              <a:rPr lang="en-US" sz="2800" dirty="0" smtClean="0">
                <a:sym typeface="Wingdings" panose="05000000000000000000" pitchFamily="2" charset="2"/>
              </a:rPr>
              <a:t>the fiddle while you twiddle your thumbs.</a:t>
            </a:r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CAUTION!!!!</a:t>
            </a:r>
            <a:endParaRPr lang="en-US" b="1" dirty="0"/>
          </a:p>
        </p:txBody>
      </p:sp>
      <p:sp>
        <p:nvSpPr>
          <p:cNvPr id="4" name="Down Arrow 3"/>
          <p:cNvSpPr/>
          <p:nvPr/>
        </p:nvSpPr>
        <p:spPr>
          <a:xfrm>
            <a:off x="4191000" y="43434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2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45690" y="2743200"/>
            <a:ext cx="8141110" cy="35052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CAUTION #2 </a:t>
            </a:r>
            <a:r>
              <a:rPr lang="en-US" sz="2400" dirty="0" smtClean="0">
                <a:sym typeface="Wingdings" panose="05000000000000000000" pitchFamily="2" charset="2"/>
              </a:rPr>
              <a:t> sometimes a word can be a preposition in one sentence and an adverb in another.</a:t>
            </a:r>
          </a:p>
          <a:p>
            <a:endParaRPr lang="en-US" sz="2000" dirty="0" smtClean="0">
              <a:sym typeface="Wingdings" panose="05000000000000000000" pitchFamily="2" charset="2"/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sz="2000" dirty="0" smtClean="0">
                <a:sym typeface="Wingdings" panose="05000000000000000000" pitchFamily="2" charset="2"/>
              </a:rPr>
              <a:t>Adverb = tells when, where, why, or to what extent about a verb, adjective, or another adverb</a:t>
            </a:r>
          </a:p>
          <a:p>
            <a:pPr algn="l"/>
            <a:endParaRPr lang="en-US" sz="2000" dirty="0" smtClean="0">
              <a:sym typeface="Wingdings" panose="05000000000000000000" pitchFamily="2" charset="2"/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sz="2000" dirty="0" smtClean="0">
                <a:sym typeface="Wingdings" panose="05000000000000000000" pitchFamily="2" charset="2"/>
              </a:rPr>
              <a:t>REMEMBER: a preposition always begins a phrase that ends in a noun or a pronoun</a:t>
            </a:r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CAUTION!!!!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557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CAUTION: ADVERBS VS. PREPOSITIONS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895600"/>
            <a:ext cx="7848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EXAMPLE (preposition): The bee buzzed inside Vladimir’s ear.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EXAMPLE (adverb): The bee buzzed inside.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EXAMPLE(preposition): Ronald just fell off the turnip truck.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EXAMPLE (adverb): Ronald fell off.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3581400" y="3325759"/>
            <a:ext cx="7620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3325759"/>
            <a:ext cx="1143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39000" y="4648200"/>
            <a:ext cx="76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14600" y="5105400"/>
            <a:ext cx="9144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1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8001000" cy="3200400"/>
          </a:xfrm>
        </p:spPr>
        <p:txBody>
          <a:bodyPr>
            <a:normAutofit/>
          </a:bodyPr>
          <a:lstStyle/>
          <a:p>
            <a:r>
              <a:rPr lang="en-US" sz="2600" u="sng" dirty="0" smtClean="0"/>
              <a:t>PREPOSITION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 word that shows the relationship between a noun or a pronoun and another word </a:t>
            </a:r>
          </a:p>
          <a:p>
            <a:r>
              <a:rPr lang="en-US" sz="2400" dirty="0" smtClean="0"/>
              <a:t>in the sentence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PREPOSITION?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4191000" y="32004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7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400" dirty="0" smtClean="0"/>
              <a:t>PREPOSTION = A WORD THAT SHOWS THE RELATIONSHIP BETWEEN A NOUN OR A PRONOUN AND ANOTHER WORD IN THE SENTENCE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b="1" dirty="0" smtClean="0"/>
              <a:t>PIG = NOUN </a:t>
            </a:r>
          </a:p>
          <a:p>
            <a:pPr marL="0" indent="0" algn="ctr">
              <a:buNone/>
            </a:pPr>
            <a:r>
              <a:rPr lang="en-US" sz="2800" b="1" dirty="0" smtClean="0"/>
              <a:t>PUDDING = OTHER WORD</a:t>
            </a:r>
          </a:p>
          <a:p>
            <a:pPr marL="0" indent="0" algn="ctr">
              <a:buNone/>
            </a:pPr>
            <a:endParaRPr lang="en-US" sz="1700" b="1" dirty="0"/>
          </a:p>
          <a:p>
            <a:pPr marL="0" indent="0">
              <a:buNone/>
            </a:pPr>
            <a:r>
              <a:rPr lang="en-US" sz="2800" b="1" dirty="0" smtClean="0"/>
              <a:t>The pig </a:t>
            </a:r>
            <a:r>
              <a:rPr lang="en-US" sz="2800" b="1" u="sng" dirty="0" smtClean="0"/>
              <a:t>in</a:t>
            </a:r>
            <a:r>
              <a:rPr lang="en-US" sz="2800" b="1" dirty="0" smtClean="0"/>
              <a:t> the pudding…</a:t>
            </a:r>
          </a:p>
          <a:p>
            <a:pPr marL="0" indent="0">
              <a:buNone/>
            </a:pPr>
            <a:r>
              <a:rPr lang="en-US" sz="2800" b="1" dirty="0" smtClean="0"/>
              <a:t>The pig </a:t>
            </a:r>
            <a:r>
              <a:rPr lang="en-US" sz="2800" b="1" u="sng" dirty="0" smtClean="0"/>
              <a:t>next</a:t>
            </a:r>
            <a:r>
              <a:rPr lang="en-US" sz="2800" b="1" dirty="0" smtClean="0"/>
              <a:t> to the pudding…</a:t>
            </a:r>
          </a:p>
          <a:p>
            <a:pPr marL="0" indent="0">
              <a:buNone/>
            </a:pPr>
            <a:r>
              <a:rPr lang="en-US" sz="2800" b="1" dirty="0" smtClean="0"/>
              <a:t>The pig </a:t>
            </a:r>
            <a:r>
              <a:rPr lang="en-US" sz="2800" b="1" u="sng" dirty="0" smtClean="0"/>
              <a:t>under</a:t>
            </a:r>
            <a:r>
              <a:rPr lang="en-US" sz="2800" b="1" dirty="0" smtClean="0"/>
              <a:t> the pudding…</a:t>
            </a:r>
          </a:p>
          <a:p>
            <a:pPr marL="0" indent="0">
              <a:buNone/>
            </a:pPr>
            <a:r>
              <a:rPr lang="en-US" sz="2800" b="1" dirty="0" smtClean="0"/>
              <a:t>The pig </a:t>
            </a:r>
            <a:r>
              <a:rPr lang="en-US" sz="2800" b="1" u="sng" dirty="0" smtClean="0"/>
              <a:t>with</a:t>
            </a:r>
            <a:r>
              <a:rPr lang="en-US" sz="2800" b="1" dirty="0" smtClean="0"/>
              <a:t> the pudding…</a:t>
            </a:r>
          </a:p>
        </p:txBody>
      </p:sp>
    </p:spTree>
    <p:extLst>
      <p:ext uri="{BB962C8B-B14F-4D97-AF65-F5344CB8AC3E}">
        <p14:creationId xmlns:p14="http://schemas.microsoft.com/office/powerpoint/2010/main" val="325076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4">
            <a:normAutofit fontScale="77500" lnSpcReduction="20000"/>
          </a:bodyPr>
          <a:lstStyle/>
          <a:p>
            <a:pPr marL="0" indent="0">
              <a:buNone/>
            </a:pPr>
            <a:r>
              <a:rPr lang="en-US" cap="small" dirty="0"/>
              <a:t>Abroad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About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Above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Across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After 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Against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Along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Among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Around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As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At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Before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Behind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Below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Beneath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Beside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Between 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Beyond 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But (except)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By 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Despite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Down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During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Except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For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From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In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Inside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Into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Like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Near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Of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Off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On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Onto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Opposite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Out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Outside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Over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Past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Since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Through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Throughout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Till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To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Toward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Under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Underneath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Until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Up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Upon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With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Within</a:t>
            </a:r>
            <a:endParaRPr lang="en-US" dirty="0"/>
          </a:p>
          <a:p>
            <a:pPr marL="0" indent="0">
              <a:buNone/>
            </a:pPr>
            <a:r>
              <a:rPr lang="en-US" cap="small" dirty="0" smtClean="0"/>
              <a:t>Without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COMPOUND 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3">
            <a:normAutofit/>
          </a:bodyPr>
          <a:lstStyle/>
          <a:p>
            <a:pPr marL="0" indent="0">
              <a:buNone/>
            </a:pPr>
            <a:r>
              <a:rPr lang="en-US" sz="2800" cap="small" dirty="0"/>
              <a:t>According to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Ahead of 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Apart from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As of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Aside from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Because of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By means of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In addition to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In back of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In front of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In place of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In spite of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Instead of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In view of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Next to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On account of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On top of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Out of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Prior to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7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PREPOSITIONS MUST BE </a:t>
            </a:r>
          </a:p>
          <a:p>
            <a:pPr algn="ctr"/>
            <a:r>
              <a:rPr lang="en-US" sz="7200" b="1" dirty="0" smtClean="0"/>
              <a:t>PART OF A PHRASE!!!!!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49451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8458200" cy="1673225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PHRASE = group of words that does not contain a Subject and a verb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 smtClean="0"/>
              <a:t>Prepositional phrase = always, always, always begins with preposition and ends with a noun or a pronoun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PREPOSITIONAL PHRASES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6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PREPSOTIONAL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400" dirty="0" smtClean="0"/>
              <a:t>PREPOSITIONAL PHRASE = BEGINS WITH A PREPOSITION AND ENDS WITH A NOUN/PRONOUN</a:t>
            </a:r>
          </a:p>
          <a:p>
            <a:pPr marL="1377950" indent="-577850">
              <a:buFont typeface="Wingdings" panose="05000000000000000000" pitchFamily="2" charset="2"/>
              <a:buChar char="Ø"/>
            </a:pPr>
            <a:r>
              <a:rPr lang="en-US" sz="2400" dirty="0" smtClean="0"/>
              <a:t>throughout the meatloaf</a:t>
            </a:r>
          </a:p>
          <a:p>
            <a:pPr marL="1377950" indent="-577850">
              <a:buFont typeface="Wingdings" panose="05000000000000000000" pitchFamily="2" charset="2"/>
              <a:buChar char="Ø"/>
            </a:pPr>
            <a:r>
              <a:rPr lang="en-US" sz="2400" dirty="0" smtClean="0"/>
              <a:t>among the chickens</a:t>
            </a:r>
          </a:p>
          <a:p>
            <a:pPr marL="800100" indent="0">
              <a:buNone/>
            </a:pPr>
            <a:endParaRPr lang="en-US" sz="2400" dirty="0" smtClean="0"/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400" dirty="0" smtClean="0"/>
              <a:t>NO LIMIT ON MODIFIERS!!!!</a:t>
            </a:r>
          </a:p>
          <a:p>
            <a:pPr marL="1435100" indent="-577850">
              <a:buFont typeface="Wingdings" panose="05000000000000000000" pitchFamily="2" charset="2"/>
              <a:buChar char="Ø"/>
            </a:pPr>
            <a:r>
              <a:rPr lang="en-US" sz="2400" dirty="0" smtClean="0"/>
              <a:t>under the leathery, large, yet amiable hippo</a:t>
            </a:r>
          </a:p>
          <a:p>
            <a:pPr marL="1435100" indent="-577850">
              <a:buFont typeface="Wingdings" panose="05000000000000000000" pitchFamily="2" charset="2"/>
              <a:buChar char="Ø"/>
            </a:pPr>
            <a:r>
              <a:rPr lang="en-US" sz="2400" dirty="0" smtClean="0"/>
              <a:t>apart from the rotten, moldy, smelly cheese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676400" y="2362200"/>
            <a:ext cx="1676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76400" y="2895600"/>
            <a:ext cx="1066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52600" y="4648200"/>
            <a:ext cx="1600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76400" y="41148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33800" y="2362200"/>
            <a:ext cx="14478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629400" y="4038600"/>
            <a:ext cx="14478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591300" y="4572000"/>
            <a:ext cx="14478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81350" y="2819400"/>
            <a:ext cx="14478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6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dirty="0" smtClean="0"/>
              <a:t>You can have a </a:t>
            </a:r>
            <a:r>
              <a:rPr lang="en-US" u="sng" dirty="0" smtClean="0"/>
              <a:t>COMPOUND OBJECT OF PREPOSITION</a:t>
            </a:r>
            <a:r>
              <a:rPr lang="en-US" dirty="0" smtClean="0"/>
              <a:t> ending a prepositional phrase!</a:t>
            </a:r>
          </a:p>
          <a:p>
            <a:pPr marL="1377950" indent="-520700">
              <a:buFont typeface="Wingdings" panose="05000000000000000000" pitchFamily="2" charset="2"/>
              <a:buChar char="Ø"/>
            </a:pPr>
            <a:r>
              <a:rPr lang="en-US" dirty="0" smtClean="0"/>
              <a:t>Because </a:t>
            </a:r>
            <a:r>
              <a:rPr lang="en-US" dirty="0" err="1" smtClean="0"/>
              <a:t>Mookie</a:t>
            </a:r>
            <a:r>
              <a:rPr lang="en-US" dirty="0" smtClean="0"/>
              <a:t> is planning a trip to Maryland, Michigan, and Mars, he needs ninety-two pairs of socks.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dirty="0" smtClean="0"/>
              <a:t>ANY NUMBER OF PREPOSITIONAL PHRASES IN SENTENCE!!!!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dirty="0" smtClean="0"/>
              <a:t>PREPOSITIONAL PHRASES GO ANYWHERE IN SENTENCE!!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743382" y="2893140"/>
            <a:ext cx="14478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29250" y="2862415"/>
            <a:ext cx="120015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45426" y="2893140"/>
            <a:ext cx="14478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0" y="2496163"/>
            <a:ext cx="533400" cy="3662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3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3015</TotalTime>
  <Words>471</Words>
  <Application>Microsoft Office PowerPoint</Application>
  <PresentationFormat>On-screen Show (4:3)</PresentationFormat>
  <Paragraphs>132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PREPOSITIONS</vt:lpstr>
      <vt:lpstr>WHAT IS A PREPOSITION?</vt:lpstr>
      <vt:lpstr>THINK!!!!!</vt:lpstr>
      <vt:lpstr>EXAMPLES: PREPOSITIONS</vt:lpstr>
      <vt:lpstr>EXAMPLES: COMPOUND PREPOSITIONS</vt:lpstr>
      <vt:lpstr>PowerPoint Presentation</vt:lpstr>
      <vt:lpstr>PREPOSITIONAL PHRASES</vt:lpstr>
      <vt:lpstr>PREPSOTIONAL PHRASES</vt:lpstr>
      <vt:lpstr>PREPOSITIONAL PHRASES</vt:lpstr>
      <vt:lpstr>CAUTION!!!!</vt:lpstr>
      <vt:lpstr>CAUTION!!!!</vt:lpstr>
      <vt:lpstr>CAUTION: ADVERBS VS. PREPOSITIONS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</dc:title>
  <dc:creator>Melanie</dc:creator>
  <cp:lastModifiedBy>Melanie</cp:lastModifiedBy>
  <cp:revision>7</cp:revision>
  <dcterms:created xsi:type="dcterms:W3CDTF">2015-11-06T18:34:49Z</dcterms:created>
  <dcterms:modified xsi:type="dcterms:W3CDTF">2015-11-08T20:50:34Z</dcterms:modified>
</cp:coreProperties>
</file>