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6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7ABF"/>
    <a:srgbClr val="FADA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845E9-7666-420D-A14C-6A33E9DB97C4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C13E3B-4E40-442A-B0C9-42D7587A251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845E9-7666-420D-A14C-6A33E9DB97C4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13E3B-4E40-442A-B0C9-42D7587A251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4C13E3B-4E40-442A-B0C9-42D7587A251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845E9-7666-420D-A14C-6A33E9DB97C4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845E9-7666-420D-A14C-6A33E9DB97C4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4C13E3B-4E40-442A-B0C9-42D7587A251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845E9-7666-420D-A14C-6A33E9DB97C4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C13E3B-4E40-442A-B0C9-42D7587A251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AA845E9-7666-420D-A14C-6A33E9DB97C4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13E3B-4E40-442A-B0C9-42D7587A251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845E9-7666-420D-A14C-6A33E9DB97C4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4C13E3B-4E40-442A-B0C9-42D7587A251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845E9-7666-420D-A14C-6A33E9DB97C4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4C13E3B-4E40-442A-B0C9-42D7587A25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845E9-7666-420D-A14C-6A33E9DB97C4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C13E3B-4E40-442A-B0C9-42D7587A25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C13E3B-4E40-442A-B0C9-42D7587A251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845E9-7666-420D-A14C-6A33E9DB97C4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4C13E3B-4E40-442A-B0C9-42D7587A251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AA845E9-7666-420D-A14C-6A33E9DB97C4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AA845E9-7666-420D-A14C-6A33E9DB97C4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C13E3B-4E40-442A-B0C9-42D7587A251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GRAMMAR REVIEW #4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ACTIVE &amp; PASSIVE VOICE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6508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74694" y="5153332"/>
            <a:ext cx="2473306" cy="528484"/>
          </a:xfrm>
          <a:prstGeom prst="rect">
            <a:avLst/>
          </a:prstGeom>
          <a:solidFill>
            <a:srgbClr val="D27A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863713" y="4624848"/>
            <a:ext cx="1832487" cy="5284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987414" y="4624848"/>
            <a:ext cx="876299" cy="5284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352801" y="3238500"/>
            <a:ext cx="1600200" cy="533400"/>
          </a:xfrm>
          <a:prstGeom prst="rect">
            <a:avLst/>
          </a:prstGeom>
          <a:solidFill>
            <a:srgbClr val="D27A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3238500"/>
            <a:ext cx="2667000" cy="533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10200" y="2842260"/>
            <a:ext cx="2438400" cy="533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2404" y="2679290"/>
            <a:ext cx="7848600" cy="1524000"/>
          </a:xfrm>
        </p:spPr>
        <p:txBody>
          <a:bodyPr>
            <a:noAutofit/>
          </a:bodyPr>
          <a:lstStyle/>
          <a:p>
            <a:pPr algn="l">
              <a:lnSpc>
                <a:spcPct val="130000"/>
              </a:lnSpc>
            </a:pPr>
            <a:r>
              <a:rPr lang="en-US" sz="2800" cap="none" dirty="0" smtClean="0"/>
              <a:t>In a tragic accident, a concussion was suffered by </a:t>
            </a:r>
            <a:r>
              <a:rPr lang="en-US" sz="2800" cap="none" dirty="0" err="1" smtClean="0"/>
              <a:t>Fifi</a:t>
            </a:r>
            <a:r>
              <a:rPr lang="en-US" sz="2800" cap="none" dirty="0" smtClean="0"/>
              <a:t> when her doggy door stuck shut.</a:t>
            </a:r>
            <a:endParaRPr lang="en-US" sz="2800" cap="none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75475" y="381000"/>
            <a:ext cx="7772400" cy="1752600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>PRACTICE #3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100" b="1" dirty="0" smtClean="0"/>
              <a:t>Rewrite the following sentence by changing the verb from passive to active.</a:t>
            </a:r>
            <a:endParaRPr lang="en-US" sz="3100" b="1" dirty="0"/>
          </a:p>
        </p:txBody>
      </p:sp>
      <p:sp>
        <p:nvSpPr>
          <p:cNvPr id="13" name="Subtitle 4"/>
          <p:cNvSpPr txBox="1">
            <a:spLocks/>
          </p:cNvSpPr>
          <p:nvPr/>
        </p:nvSpPr>
        <p:spPr>
          <a:xfrm>
            <a:off x="562404" y="4510548"/>
            <a:ext cx="7848600" cy="182388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30000"/>
              </a:lnSpc>
            </a:pPr>
            <a:r>
              <a:rPr lang="en-US" sz="2800" cap="none" dirty="0" smtClean="0">
                <a:solidFill>
                  <a:schemeClr val="tx1"/>
                </a:solidFill>
              </a:rPr>
              <a:t>In a tragic accident, </a:t>
            </a:r>
            <a:r>
              <a:rPr lang="en-US" sz="2800" cap="none" dirty="0" err="1" smtClean="0">
                <a:solidFill>
                  <a:schemeClr val="tx1"/>
                </a:solidFill>
              </a:rPr>
              <a:t>Fifi</a:t>
            </a:r>
            <a:r>
              <a:rPr lang="en-US" sz="2800" cap="none" dirty="0" smtClean="0">
                <a:solidFill>
                  <a:schemeClr val="tx1"/>
                </a:solidFill>
              </a:rPr>
              <a:t> suffered a concussion when her doggy door stuck shut.</a:t>
            </a:r>
            <a:endParaRPr lang="en-US" sz="2800" cap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4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" grpId="0" animBg="1"/>
      <p:bldP spid="14" grpId="0" animBg="1"/>
      <p:bldP spid="12" grpId="0" animBg="1"/>
      <p:bldP spid="10" grpId="0" animBg="1"/>
      <p:bldP spid="8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VS. PASSIVE: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0040" y="1752600"/>
            <a:ext cx="8503920" cy="4572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ACTIVE VOICE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</a:t>
            </a:r>
            <a:r>
              <a:rPr lang="en-US" dirty="0" smtClean="0"/>
              <a:t>he subject of the sentence performs the action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200" dirty="0" smtClean="0"/>
              <a:t>PASSIVE VOICE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the subject of the sentence receives the action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361688" y="2362200"/>
            <a:ext cx="457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304071" y="4953000"/>
            <a:ext cx="457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74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81000" y="4340942"/>
            <a:ext cx="1676400" cy="535858"/>
          </a:xfrm>
          <a:prstGeom prst="rect">
            <a:avLst/>
          </a:prstGeom>
          <a:solidFill>
            <a:srgbClr val="FADA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52800" y="4358148"/>
            <a:ext cx="914399" cy="51619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13023" y="4522839"/>
            <a:ext cx="1143000" cy="533400"/>
          </a:xfrm>
          <a:prstGeom prst="rect">
            <a:avLst/>
          </a:prstGeom>
          <a:solidFill>
            <a:srgbClr val="D27A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903473" y="5025513"/>
            <a:ext cx="1632155" cy="533400"/>
          </a:xfrm>
          <a:prstGeom prst="rect">
            <a:avLst/>
          </a:prstGeom>
          <a:solidFill>
            <a:srgbClr val="D27A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122423" y="5558913"/>
            <a:ext cx="1562100" cy="533400"/>
          </a:xfrm>
          <a:prstGeom prst="rect">
            <a:avLst/>
          </a:prstGeom>
          <a:solidFill>
            <a:srgbClr val="D27A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181600" y="5025513"/>
            <a:ext cx="1676400" cy="533400"/>
          </a:xfrm>
          <a:prstGeom prst="rect">
            <a:avLst/>
          </a:prstGeom>
          <a:solidFill>
            <a:srgbClr val="D27A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2000" y="4876800"/>
            <a:ext cx="3124200" cy="533400"/>
          </a:xfrm>
          <a:prstGeom prst="rect">
            <a:avLst/>
          </a:prstGeom>
          <a:solidFill>
            <a:srgbClr val="D27A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11927" y="3962400"/>
            <a:ext cx="1752600" cy="49407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124200" y="3886200"/>
            <a:ext cx="914400" cy="49407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973529" y="3429000"/>
            <a:ext cx="102747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371600" y="3886200"/>
            <a:ext cx="1752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VS. PASSIVE: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ACTIVE VOICE:</a:t>
            </a:r>
          </a:p>
          <a:p>
            <a:pPr marL="0" indent="0" algn="ctr">
              <a:buNone/>
            </a:pPr>
            <a:r>
              <a:rPr lang="en-US" dirty="0" smtClean="0"/>
              <a:t>the subject of the sentence performs the action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i="1" dirty="0" smtClean="0"/>
              <a:t>EXAMPLE:</a:t>
            </a:r>
          </a:p>
          <a:p>
            <a:pPr marL="0" indent="0" algn="ctr">
              <a:buNone/>
            </a:pPr>
            <a:r>
              <a:rPr lang="en-US" sz="3200" dirty="0" smtClean="0"/>
              <a:t>The audience gave Octavius a huge hand after the recital.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464527" y="3989439"/>
            <a:ext cx="917473" cy="533400"/>
          </a:xfrm>
          <a:prstGeom prst="rect">
            <a:avLst/>
          </a:prstGeom>
          <a:solidFill>
            <a:srgbClr val="D27A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333999" y="4492113"/>
            <a:ext cx="1779023" cy="533400"/>
          </a:xfrm>
          <a:prstGeom prst="rect">
            <a:avLst/>
          </a:prstGeom>
          <a:solidFill>
            <a:srgbClr val="D27A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PASSIVE VOICE </a:t>
            </a:r>
            <a:r>
              <a:rPr lang="en-US" sz="3200" dirty="0" smtClean="0"/>
              <a:t>:</a:t>
            </a:r>
          </a:p>
          <a:p>
            <a:pPr marL="0" indent="0" algn="ctr">
              <a:buNone/>
            </a:pPr>
            <a:r>
              <a:rPr lang="en-US" dirty="0" smtClean="0"/>
              <a:t>the </a:t>
            </a:r>
            <a:r>
              <a:rPr lang="en-US" dirty="0"/>
              <a:t>subject of the sentence receives the </a:t>
            </a:r>
            <a:r>
              <a:rPr lang="en-US" dirty="0" smtClean="0"/>
              <a:t>action</a:t>
            </a:r>
            <a:endParaRPr lang="en-US" dirty="0"/>
          </a:p>
          <a:p>
            <a:pPr marL="0" indent="0" algn="ctr">
              <a:buNone/>
            </a:pPr>
            <a:r>
              <a:rPr lang="en-US" sz="3200" i="1" dirty="0" smtClean="0"/>
              <a:t>EXAMPLE:</a:t>
            </a:r>
          </a:p>
          <a:p>
            <a:pPr marL="0" indent="0" algn="ctr">
              <a:buNone/>
            </a:pPr>
            <a:r>
              <a:rPr lang="en-US" sz="3200" dirty="0" smtClean="0"/>
              <a:t>A huge hand </a:t>
            </a:r>
          </a:p>
          <a:p>
            <a:pPr marL="0" indent="0" algn="ctr">
              <a:buNone/>
            </a:pPr>
            <a:r>
              <a:rPr lang="en-US" sz="3200" dirty="0" smtClean="0"/>
              <a:t>was given to Octavius by </a:t>
            </a:r>
            <a:r>
              <a:rPr lang="en-US" sz="3200" dirty="0"/>
              <a:t>the audience after the recital.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867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5" grpId="0" animBg="1"/>
      <p:bldP spid="11" grpId="0" animBg="1"/>
      <p:bldP spid="12" grpId="0" animBg="1"/>
      <p:bldP spid="13" grpId="0" animBg="1"/>
      <p:bldP spid="14" grpId="0" animBg="1"/>
      <p:bldP spid="4" grpId="0" animBg="1"/>
      <p:bldP spid="10" grpId="0" animBg="1"/>
      <p:bldP spid="9" grpId="0" animBg="1"/>
      <p:bldP spid="8" grpId="0" animBg="1"/>
      <p:bldP spid="7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553200" y="4395511"/>
            <a:ext cx="1447800" cy="49407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2000" y="4358640"/>
            <a:ext cx="1143000" cy="49407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00600" y="3901440"/>
            <a:ext cx="2209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3886200"/>
            <a:ext cx="3657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VS. PASSIVE: EXAMPLES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05000" y="4343400"/>
            <a:ext cx="2057400" cy="509311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495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ACTIVE VOICE:</a:t>
            </a:r>
          </a:p>
          <a:p>
            <a:pPr marL="0" indent="0" algn="ctr">
              <a:buNone/>
            </a:pPr>
            <a:r>
              <a:rPr lang="en-US" dirty="0" smtClean="0"/>
              <a:t>the subject of the sentence performs the action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i="1" dirty="0" smtClean="0"/>
              <a:t>EXAMPLE:</a:t>
            </a:r>
          </a:p>
          <a:p>
            <a:pPr marL="0" indent="0" algn="ctr">
              <a:buNone/>
            </a:pPr>
            <a:r>
              <a:rPr lang="en-US" sz="3200" dirty="0" smtClean="0"/>
              <a:t>Cousin </a:t>
            </a:r>
            <a:r>
              <a:rPr lang="en-US" sz="3200" dirty="0" smtClean="0"/>
              <a:t>Wainwright wears underwear that’s too </a:t>
            </a:r>
            <a:r>
              <a:rPr lang="en-US" sz="3200" dirty="0" smtClean="0"/>
              <a:t>tight.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753100" y="4953000"/>
            <a:ext cx="2247900" cy="457200"/>
          </a:xfrm>
          <a:prstGeom prst="rect">
            <a:avLst/>
          </a:prstGeom>
          <a:solidFill>
            <a:srgbClr val="D27A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753100" y="5425440"/>
            <a:ext cx="2247900" cy="457200"/>
          </a:xfrm>
          <a:prstGeom prst="rect">
            <a:avLst/>
          </a:prstGeom>
          <a:solidFill>
            <a:srgbClr val="D27A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114800" cy="464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PASSIVE VOICE </a:t>
            </a:r>
            <a:r>
              <a:rPr lang="en-US" sz="3200" dirty="0" smtClean="0"/>
              <a:t>:</a:t>
            </a:r>
          </a:p>
          <a:p>
            <a:pPr marL="0" indent="0" algn="ctr">
              <a:buNone/>
            </a:pPr>
            <a:r>
              <a:rPr lang="en-US" dirty="0" smtClean="0"/>
              <a:t>the </a:t>
            </a:r>
            <a:r>
              <a:rPr lang="en-US" dirty="0"/>
              <a:t>subject of the sentence receives the action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i="1" dirty="0" smtClean="0"/>
              <a:t>EXAMPLE:</a:t>
            </a:r>
          </a:p>
          <a:p>
            <a:pPr marL="0" indent="0" algn="ctr">
              <a:buNone/>
            </a:pPr>
            <a:r>
              <a:rPr lang="en-US" sz="3200" dirty="0"/>
              <a:t>U</a:t>
            </a:r>
            <a:r>
              <a:rPr lang="en-US" sz="3200" dirty="0" smtClean="0"/>
              <a:t>nderwear </a:t>
            </a:r>
            <a:r>
              <a:rPr lang="en-US" sz="3200" dirty="0" smtClean="0"/>
              <a:t>that’s too tight is worn </a:t>
            </a: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by </a:t>
            </a:r>
            <a:r>
              <a:rPr lang="en-US" sz="3200" dirty="0" smtClean="0"/>
              <a:t>Cousin </a:t>
            </a:r>
            <a:r>
              <a:rPr lang="en-US" sz="3200" dirty="0" smtClean="0"/>
              <a:t>Wainwright.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829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8" grpId="0" animBg="1"/>
      <p:bldP spid="7" grpId="0" animBg="1"/>
      <p:bldP spid="4" grpId="0" animBg="1"/>
      <p:bldP spid="5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VS. PASSIVE: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7244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200" dirty="0" smtClean="0"/>
              <a:t>ACTIVE VOICE:</a:t>
            </a:r>
          </a:p>
          <a:p>
            <a:pPr marL="0" indent="0" algn="ctr">
              <a:buNone/>
            </a:pPr>
            <a:r>
              <a:rPr lang="en-US" dirty="0" smtClean="0"/>
              <a:t>the subject of the sentence performs the action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3200" dirty="0" smtClean="0"/>
              <a:t>Stronger sentence</a:t>
            </a:r>
          </a:p>
          <a:p>
            <a:r>
              <a:rPr lang="en-US" sz="3200" dirty="0" smtClean="0"/>
              <a:t>More direct</a:t>
            </a:r>
          </a:p>
          <a:p>
            <a:r>
              <a:rPr lang="en-US" sz="3200" dirty="0" smtClean="0"/>
              <a:t>Less wordy</a:t>
            </a:r>
            <a:endParaRPr lang="en-US" sz="16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8768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200" dirty="0"/>
              <a:t>PASSIVE VOICE </a:t>
            </a:r>
            <a:r>
              <a:rPr lang="en-US" sz="3200" dirty="0" smtClean="0"/>
              <a:t>:</a:t>
            </a:r>
          </a:p>
          <a:p>
            <a:pPr marL="0" indent="0" algn="ctr">
              <a:buNone/>
            </a:pPr>
            <a:r>
              <a:rPr lang="en-US" dirty="0" smtClean="0"/>
              <a:t>the </a:t>
            </a:r>
            <a:r>
              <a:rPr lang="en-US" dirty="0"/>
              <a:t>subject of the sentence receives the action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3200" dirty="0" smtClean="0"/>
              <a:t>Weaker sentence</a:t>
            </a:r>
          </a:p>
          <a:p>
            <a:r>
              <a:rPr lang="en-US" sz="3200" dirty="0" smtClean="0"/>
              <a:t>Less direct</a:t>
            </a:r>
          </a:p>
          <a:p>
            <a:r>
              <a:rPr lang="en-US" sz="3200" dirty="0" smtClean="0"/>
              <a:t>Wordier sentence</a:t>
            </a:r>
          </a:p>
          <a:p>
            <a:pPr lvl="2"/>
            <a:r>
              <a:rPr lang="en-US" sz="2700" dirty="0" smtClean="0"/>
              <a:t>Main verb requires a helping verb</a:t>
            </a:r>
          </a:p>
          <a:p>
            <a:pPr lvl="2"/>
            <a:r>
              <a:rPr lang="en-US" sz="2700" dirty="0" smtClean="0"/>
              <a:t>Performer of the action is inside prepositional phrase</a:t>
            </a:r>
          </a:p>
          <a:p>
            <a:pPr lvl="1"/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457200" y="4267200"/>
            <a:ext cx="4114800" cy="2286000"/>
          </a:xfrm>
          <a:prstGeom prst="wedgeRectCallout">
            <a:avLst>
              <a:gd name="adj1" fmla="val 60660"/>
              <a:gd name="adj2" fmla="val -58330"/>
            </a:avLst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4508718"/>
            <a:ext cx="3581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Octavius was given a huge hand by the audience after the recital.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762000" y="4572000"/>
            <a:ext cx="1600200" cy="3810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79406" y="4572000"/>
            <a:ext cx="1506794" cy="38100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52700" y="4984955"/>
            <a:ext cx="1104900" cy="38100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03787" y="5416659"/>
            <a:ext cx="1558413" cy="38100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707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WARNING! WARNING! WARNING!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smtClean="0"/>
              <a:t>AN ACTIVE VERB SENTENCE CAN HAVE A HELPING VERB!!!!!</a:t>
            </a:r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DO NOT ASSUME THAT IF THE SENTENCE HAS A HELPING VERB, THEN THE SENTENCE IS PASSIVE!!!!!</a:t>
            </a:r>
            <a:endParaRPr lang="en-US" sz="3600" dirty="0"/>
          </a:p>
        </p:txBody>
      </p:sp>
      <p:sp>
        <p:nvSpPr>
          <p:cNvPr id="4" name="Down Arrow 3"/>
          <p:cNvSpPr/>
          <p:nvPr/>
        </p:nvSpPr>
        <p:spPr>
          <a:xfrm>
            <a:off x="4114800" y="2819400"/>
            <a:ext cx="9144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85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438400" y="4782164"/>
            <a:ext cx="2362200" cy="49407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505200" y="3943964"/>
            <a:ext cx="2133600" cy="49407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80254" y="1981200"/>
            <a:ext cx="1530145" cy="49407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19200" y="4800600"/>
            <a:ext cx="1219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0" y="3962400"/>
            <a:ext cx="1219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648200" y="1981200"/>
            <a:ext cx="838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 the PASSIVE VOICE…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13648" cy="4572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Reason #1: The performer of the action is unknown</a:t>
            </a:r>
          </a:p>
          <a:p>
            <a:pPr lvl="2"/>
            <a:r>
              <a:rPr lang="en-US" sz="2400" dirty="0" smtClean="0"/>
              <a:t>Attention all shoppers! A finger was found in the power tools department. To claim it, please report to the courtesy booth.</a:t>
            </a:r>
          </a:p>
          <a:p>
            <a:r>
              <a:rPr lang="en-US" sz="2400" dirty="0" smtClean="0"/>
              <a:t>Reason #2: The performer isn’t the most important element of the sentence</a:t>
            </a:r>
          </a:p>
          <a:p>
            <a:pPr lvl="2"/>
            <a:r>
              <a:rPr lang="en-US" sz="2400" dirty="0" err="1" smtClean="0"/>
              <a:t>Orpal’s</a:t>
            </a:r>
            <a:r>
              <a:rPr lang="en-US" sz="2400" dirty="0" smtClean="0"/>
              <a:t> scorpion has been found, so the class can relax.</a:t>
            </a:r>
          </a:p>
          <a:p>
            <a:r>
              <a:rPr lang="en-US" sz="2400" dirty="0" smtClean="0"/>
              <a:t>Reason #3: Hide blame</a:t>
            </a:r>
          </a:p>
          <a:p>
            <a:pPr lvl="2"/>
            <a:r>
              <a:rPr lang="en-US" sz="2400" dirty="0" smtClean="0"/>
              <a:t>Mistakes have been made.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900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7" grpId="0" animBg="1"/>
      <p:bldP spid="6" grpId="0" animBg="1"/>
      <p:bldP spid="5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715000" y="4729316"/>
            <a:ext cx="2438400" cy="528484"/>
          </a:xfrm>
          <a:prstGeom prst="rect">
            <a:avLst/>
          </a:prstGeom>
          <a:solidFill>
            <a:srgbClr val="D27A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810000" y="4729316"/>
            <a:ext cx="1905000" cy="5284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438400" y="4729316"/>
            <a:ext cx="1371600" cy="5284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21890" y="3435145"/>
            <a:ext cx="1435510" cy="533400"/>
          </a:xfrm>
          <a:prstGeom prst="rect">
            <a:avLst/>
          </a:prstGeom>
          <a:solidFill>
            <a:srgbClr val="D27A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943600" y="2798506"/>
            <a:ext cx="2362200" cy="533400"/>
          </a:xfrm>
          <a:prstGeom prst="rect">
            <a:avLst/>
          </a:prstGeom>
          <a:solidFill>
            <a:srgbClr val="D27A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200400" y="2798506"/>
            <a:ext cx="2743200" cy="533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" y="2819400"/>
            <a:ext cx="2590800" cy="533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09600" y="2819400"/>
            <a:ext cx="7848600" cy="1524000"/>
          </a:xfrm>
        </p:spPr>
        <p:txBody>
          <a:bodyPr>
            <a:noAutofit/>
          </a:bodyPr>
          <a:lstStyle/>
          <a:p>
            <a:pPr algn="l">
              <a:lnSpc>
                <a:spcPct val="130000"/>
              </a:lnSpc>
            </a:pPr>
            <a:r>
              <a:rPr lang="en-US" sz="2800" cap="none" dirty="0" smtClean="0"/>
              <a:t>Indigestion was suffered by several guests after someone found a mildewed shoe in the fondue. </a:t>
            </a:r>
            <a:endParaRPr lang="en-US" sz="2800" cap="none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dirty="0" smtClean="0"/>
              <a:t>PRACTICE #1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100" b="1" dirty="0" smtClean="0"/>
              <a:t>Rewrite the following sentence by changing the verb from passive to active.</a:t>
            </a:r>
            <a:endParaRPr lang="en-US" sz="3100" b="1" dirty="0"/>
          </a:p>
        </p:txBody>
      </p:sp>
      <p:sp>
        <p:nvSpPr>
          <p:cNvPr id="13" name="Subtitle 4"/>
          <p:cNvSpPr txBox="1">
            <a:spLocks/>
          </p:cNvSpPr>
          <p:nvPr/>
        </p:nvSpPr>
        <p:spPr>
          <a:xfrm>
            <a:off x="647700" y="4729316"/>
            <a:ext cx="7848600" cy="182388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30000"/>
              </a:lnSpc>
            </a:pPr>
            <a:r>
              <a:rPr lang="en-US" sz="2800" cap="none" dirty="0" smtClean="0">
                <a:solidFill>
                  <a:schemeClr val="tx1"/>
                </a:solidFill>
              </a:rPr>
              <a:t>Several guests suffered indigestion after someone found a mildewed shoe in the fondue.</a:t>
            </a:r>
            <a:endParaRPr lang="en-US" sz="2800" cap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87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" grpId="0" animBg="1"/>
      <p:bldP spid="14" grpId="0" animBg="1"/>
      <p:bldP spid="12" grpId="0" animBg="1"/>
      <p:bldP spid="11" grpId="0" animBg="1"/>
      <p:bldP spid="10" grpId="0" animBg="1"/>
      <p:bldP spid="8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4837471" y="4469990"/>
            <a:ext cx="2172929" cy="528484"/>
          </a:xfrm>
          <a:prstGeom prst="rect">
            <a:avLst/>
          </a:prstGeom>
          <a:solidFill>
            <a:srgbClr val="D27A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153695" y="4469990"/>
            <a:ext cx="1037305" cy="5284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371599" y="4419600"/>
            <a:ext cx="1752599" cy="5284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77644" y="3200400"/>
            <a:ext cx="2546555" cy="533400"/>
          </a:xfrm>
          <a:prstGeom prst="rect">
            <a:avLst/>
          </a:prstGeom>
          <a:solidFill>
            <a:srgbClr val="D27A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239000" y="2667000"/>
            <a:ext cx="685800" cy="533400"/>
          </a:xfrm>
          <a:prstGeom prst="rect">
            <a:avLst/>
          </a:prstGeom>
          <a:solidFill>
            <a:srgbClr val="D27A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35680" y="2667000"/>
            <a:ext cx="2026920" cy="533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95400" y="2667000"/>
            <a:ext cx="2209800" cy="533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51835" y="2590800"/>
            <a:ext cx="7848600" cy="1524000"/>
          </a:xfrm>
        </p:spPr>
        <p:txBody>
          <a:bodyPr>
            <a:noAutofit/>
          </a:bodyPr>
          <a:lstStyle/>
          <a:p>
            <a:pPr algn="l">
              <a:lnSpc>
                <a:spcPct val="130000"/>
              </a:lnSpc>
            </a:pPr>
            <a:r>
              <a:rPr lang="en-US" sz="2800" cap="none" dirty="0" smtClean="0"/>
              <a:t>An air guitar was given to Billy by his parents for his birthday, but he cried because the box was empty.</a:t>
            </a:r>
            <a:endParaRPr lang="en-US" sz="2800" cap="none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75475" y="381000"/>
            <a:ext cx="7772400" cy="1752600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>PRACTICE #2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100" b="1" dirty="0" smtClean="0"/>
              <a:t>Rewrite the following sentence by changing the verb from passive to active.</a:t>
            </a:r>
            <a:endParaRPr lang="en-US" sz="3100" b="1" dirty="0"/>
          </a:p>
        </p:txBody>
      </p:sp>
      <p:sp>
        <p:nvSpPr>
          <p:cNvPr id="13" name="Subtitle 4"/>
          <p:cNvSpPr txBox="1">
            <a:spLocks/>
          </p:cNvSpPr>
          <p:nvPr/>
        </p:nvSpPr>
        <p:spPr>
          <a:xfrm>
            <a:off x="562404" y="4419600"/>
            <a:ext cx="7848600" cy="182388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30000"/>
              </a:lnSpc>
            </a:pPr>
            <a:r>
              <a:rPr lang="en-US" sz="2800" cap="none" dirty="0" smtClean="0">
                <a:solidFill>
                  <a:schemeClr val="tx1"/>
                </a:solidFill>
              </a:rPr>
              <a:t>His parents gave an air guitar to Billy for his birthday, but he cried because the box was empty. </a:t>
            </a:r>
            <a:endParaRPr lang="en-US" sz="2800" cap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99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" grpId="0" animBg="1"/>
      <p:bldP spid="14" grpId="0" animBg="1"/>
      <p:bldP spid="12" grpId="0" animBg="1"/>
      <p:bldP spid="11" grpId="0" animBg="1"/>
      <p:bldP spid="10" grpId="0" animBg="1"/>
      <p:bldP spid="8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2833</TotalTime>
  <Words>439</Words>
  <Application>Microsoft Office PowerPoint</Application>
  <PresentationFormat>On-screen Show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ACTIVE &amp; PASSIVE VOICE</vt:lpstr>
      <vt:lpstr>ACTIVE VS. PASSIVE: DEFINITIONS</vt:lpstr>
      <vt:lpstr>ACTIVE VS. PASSIVE: EXAMPLES</vt:lpstr>
      <vt:lpstr>ACTIVE VS. PASSIVE: EXAMPLES</vt:lpstr>
      <vt:lpstr>ACTIVE VS. PASSIVE: DIFFERENCES</vt:lpstr>
      <vt:lpstr>WARNING! WARNING! WARNING!</vt:lpstr>
      <vt:lpstr>When to use the PASSIVE VOICE…</vt:lpstr>
      <vt:lpstr>PRACTICE #1 Rewrite the following sentence by changing the verb from passive to active.</vt:lpstr>
      <vt:lpstr>PRACTICE #2 Rewrite the following sentence by changing the verb from passive to active.</vt:lpstr>
      <vt:lpstr>PRACTICE #3 Rewrite the following sentence by changing the verb from passive to active.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&amp; PASSIVE VOICE</dc:title>
  <dc:creator>Melanie</dc:creator>
  <cp:lastModifiedBy>Melanie</cp:lastModifiedBy>
  <cp:revision>19</cp:revision>
  <dcterms:created xsi:type="dcterms:W3CDTF">2016-02-22T03:00:32Z</dcterms:created>
  <dcterms:modified xsi:type="dcterms:W3CDTF">2017-02-10T21:06:25Z</dcterms:modified>
</cp:coreProperties>
</file>