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0" r:id="rId6"/>
    <p:sldId id="264" r:id="rId7"/>
    <p:sldId id="262" r:id="rId8"/>
    <p:sldId id="265" r:id="rId9"/>
    <p:sldId id="269" r:id="rId10"/>
    <p:sldId id="263" r:id="rId11"/>
    <p:sldId id="267" r:id="rId12"/>
    <p:sldId id="260" r:id="rId13"/>
    <p:sldId id="275" r:id="rId14"/>
    <p:sldId id="271" r:id="rId15"/>
    <p:sldId id="274" r:id="rId16"/>
    <p:sldId id="272" r:id="rId17"/>
    <p:sldId id="273" r:id="rId18"/>
    <p:sldId id="268" r:id="rId19"/>
    <p:sldId id="261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89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D25E13-1031-4EDF-8B91-2AE80C08FA1F}" type="datetimeFigureOut">
              <a:rPr lang="en-US" smtClean="0"/>
              <a:t>3/29/2016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CB8767F-F56E-4F09-B62E-25ACEEB08B91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Grammar review </a:t>
            </a:r>
            <a:r>
              <a:rPr lang="en-US" sz="2000" dirty="0" smtClean="0"/>
              <a:t>#5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b="1" dirty="0" smtClean="0"/>
              <a:t>GERUNDS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1252918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/>
          </a:bodyPr>
          <a:lstStyle/>
          <a:p>
            <a:r>
              <a:rPr lang="en-US" sz="6000" b="0" dirty="0" smtClean="0"/>
              <a:t>laughing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 fontScale="92500"/>
          </a:bodyPr>
          <a:lstStyle/>
          <a:p>
            <a:r>
              <a:rPr lang="en-US" sz="6000" b="0" dirty="0" smtClean="0"/>
              <a:t>Rock climbing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187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USAGE OF GERUNDS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76250" y="1752600"/>
            <a:ext cx="8077200" cy="1444752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A GERUND OR GERUND PHRASE MAY BE USED IN THE SENTENCE IN </a:t>
            </a:r>
            <a:r>
              <a:rPr lang="en-US" b="1" dirty="0" smtClean="0"/>
              <a:t>MOST</a:t>
            </a:r>
            <a:r>
              <a:rPr lang="en-US" b="1" dirty="0" smtClean="0"/>
              <a:t> WAYS </a:t>
            </a:r>
            <a:r>
              <a:rPr lang="en-US" b="1" dirty="0" smtClean="0"/>
              <a:t>A NOUN MAY BE USED!</a:t>
            </a:r>
            <a:endParaRPr lang="en-US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057400" y="3352800"/>
            <a:ext cx="5257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n-US" sz="2400" dirty="0" smtClean="0"/>
              <a:t>SUBJECT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DIRECT OBJECT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INDIRECT OBJECT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OBJECT </a:t>
            </a:r>
            <a:r>
              <a:rPr lang="en-US" sz="2400" dirty="0" smtClean="0"/>
              <a:t>OF PREPOSITION </a:t>
            </a:r>
            <a:endParaRPr lang="en-US" sz="2400" dirty="0" smtClean="0"/>
          </a:p>
          <a:p>
            <a:pPr marL="457200" indent="-457200">
              <a:buAutoNum type="arabicPeriod"/>
            </a:pPr>
            <a:r>
              <a:rPr lang="en-US" sz="2400" dirty="0" smtClean="0"/>
              <a:t>PREDICATE NOUN</a:t>
            </a:r>
          </a:p>
          <a:p>
            <a:pPr marL="457200" indent="-457200">
              <a:buAutoNum type="arabicPeriod"/>
            </a:pPr>
            <a:r>
              <a:rPr lang="en-US" sz="2400" dirty="0" smtClean="0"/>
              <a:t>APPOSITIVE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96237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b="1" dirty="0" smtClean="0"/>
              <a:t>USAGE OF </a:t>
            </a:r>
            <a:r>
              <a:rPr lang="en-US" sz="4000" b="1" dirty="0" smtClean="0"/>
              <a:t>GERUNDS: EXAMPLES</a:t>
            </a:r>
            <a:endParaRPr lang="en-US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63794" y="1828800"/>
            <a:ext cx="8382000" cy="3690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SUBJECT </a:t>
            </a:r>
            <a:r>
              <a:rPr lang="en-US" sz="2000" dirty="0" smtClean="0">
                <a:sym typeface="Wingdings" panose="05000000000000000000" pitchFamily="2" charset="2"/>
              </a:rPr>
              <a:t> </a:t>
            </a:r>
            <a:r>
              <a:rPr lang="en-US" sz="2000" b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 is good exercise.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DIRECT OBJECT  I enjoy </a:t>
            </a:r>
            <a:r>
              <a:rPr lang="en-US" sz="2000" b="1" i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INDIRECT OBJECT  Ramona gave </a:t>
            </a:r>
            <a:r>
              <a:rPr lang="en-US" sz="2000" b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 her best effort.</a:t>
            </a:r>
            <a:endParaRPr lang="en-US" sz="2000" dirty="0" smtClean="0">
              <a:sym typeface="Wingdings" panose="05000000000000000000" pitchFamily="2" charset="2"/>
            </a:endParaRP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OBJECT OF PREPOSITION  He won a medal for </a:t>
            </a:r>
            <a:r>
              <a:rPr lang="en-US" sz="2000" b="1" i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PREDICATE NOUN  Her hobby is </a:t>
            </a:r>
            <a:r>
              <a:rPr lang="en-US" sz="2000" b="1" i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 smtClean="0">
                <a:sym typeface="Wingdings" panose="05000000000000000000" pitchFamily="2" charset="2"/>
              </a:rPr>
              <a:t>APPOSITIVE  Our hobby, </a:t>
            </a:r>
            <a:r>
              <a:rPr lang="en-US" sz="2000" b="1" i="1" dirty="0" smtClean="0">
                <a:sym typeface="Wingdings" panose="05000000000000000000" pitchFamily="2" charset="2"/>
              </a:rPr>
              <a:t>swimming</a:t>
            </a:r>
            <a:r>
              <a:rPr lang="en-US" sz="2000" dirty="0" smtClean="0">
                <a:sym typeface="Wingdings" panose="05000000000000000000" pitchFamily="2" charset="2"/>
              </a:rPr>
              <a:t>, improved our muscle tone.</a:t>
            </a:r>
          </a:p>
        </p:txBody>
      </p:sp>
    </p:spTree>
    <p:extLst>
      <p:ext uri="{BB962C8B-B14F-4D97-AF65-F5344CB8AC3E}">
        <p14:creationId xmlns:p14="http://schemas.microsoft.com/office/powerpoint/2010/main" val="314662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200400"/>
            <a:ext cx="71628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Jessica really enjoys bothering the neighbors with loud music.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35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295400" y="3200400"/>
            <a:ext cx="6781800" cy="2133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 finished practice after swimming ten punishment laps.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200400"/>
            <a:ext cx="7162800" cy="2286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dangerous activity for long-haired people is blowing gum bubbles with the car windows open.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200400"/>
            <a:ext cx="7162800" cy="1981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My favorite Sunday activity, reading, was cut short because of our dinner plans.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10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200400"/>
            <a:ext cx="7162800" cy="1371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Eating ice cream on a hot a day can be a good way to cool off.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my usage?</a:t>
            </a:r>
            <a:br>
              <a:rPr lang="en-US" dirty="0" smtClean="0"/>
            </a:br>
            <a:r>
              <a:rPr lang="en-US" sz="2200" dirty="0" smtClean="0"/>
              <a:t>(SUBJECT </a:t>
            </a:r>
            <a:r>
              <a:rPr lang="en-US" sz="2200" dirty="0"/>
              <a:t>– DIRECT OBJECT – OBJECT OF PREPOSITION </a:t>
            </a:r>
            <a:br>
              <a:rPr lang="en-US" sz="2200" dirty="0"/>
            </a:br>
            <a:r>
              <a:rPr lang="en-US" sz="2200" dirty="0"/>
              <a:t>– PREDICATE NOUN </a:t>
            </a:r>
            <a:r>
              <a:rPr lang="en-US" sz="2200" dirty="0" smtClean="0"/>
              <a:t>– APPOSITIVE?)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08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85800" y="2743200"/>
            <a:ext cx="7772400" cy="2057400"/>
          </a:xfrm>
        </p:spPr>
        <p:txBody>
          <a:bodyPr>
            <a:normAutofit fontScale="85000" lnSpcReduction="10000"/>
          </a:bodyPr>
          <a:lstStyle/>
          <a:p>
            <a:r>
              <a:rPr lang="en-US" sz="4200" i="1" u="sng" dirty="0" smtClean="0"/>
              <a:t>“POSSESSIVE GOVERNS </a:t>
            </a:r>
          </a:p>
          <a:p>
            <a:r>
              <a:rPr lang="en-US" sz="4200" i="1" u="sng" dirty="0" smtClean="0"/>
              <a:t>THE GERUND!”</a:t>
            </a:r>
          </a:p>
          <a:p>
            <a:endParaRPr lang="en-US" sz="2000" dirty="0" smtClean="0"/>
          </a:p>
          <a:p>
            <a:r>
              <a:rPr lang="en-US" sz="2000" dirty="0" smtClean="0"/>
              <a:t> You need to make SURE you use the correct form of the pronoun before the gerund.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CAUTION!!!!!!</a:t>
            </a:r>
            <a:endParaRPr 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219200" y="4953000"/>
            <a:ext cx="70104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Correct = Father objects to </a:t>
            </a:r>
            <a:r>
              <a:rPr lang="en-US" sz="2400" u="sng" dirty="0" smtClean="0"/>
              <a:t>his</a:t>
            </a:r>
            <a:r>
              <a:rPr lang="en-US" sz="2400" dirty="0" smtClean="0"/>
              <a:t> </a:t>
            </a:r>
            <a:r>
              <a:rPr lang="en-US" sz="2400" b="1" i="1" dirty="0" smtClean="0"/>
              <a:t>staying</a:t>
            </a:r>
            <a:r>
              <a:rPr lang="en-US" sz="2400" dirty="0" smtClean="0"/>
              <a:t> in bed.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dirty="0" smtClean="0"/>
              <a:t>Incorrect = Father objects to him staying in bed.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531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609600" y="2743201"/>
            <a:ext cx="7772400" cy="1066800"/>
          </a:xfrm>
        </p:spPr>
        <p:txBody>
          <a:bodyPr>
            <a:noAutofit/>
          </a:bodyPr>
          <a:lstStyle/>
          <a:p>
            <a:r>
              <a:rPr lang="en-US" sz="2800" dirty="0" smtClean="0"/>
              <a:t>GERUND </a:t>
            </a:r>
            <a:r>
              <a:rPr lang="en-US" sz="2800" dirty="0" smtClean="0"/>
              <a:t>= </a:t>
            </a:r>
            <a:r>
              <a:rPr lang="en-US" sz="2800" dirty="0" smtClean="0"/>
              <a:t>a </a:t>
            </a:r>
            <a:r>
              <a:rPr lang="en-US" sz="2800" dirty="0" smtClean="0"/>
              <a:t>verb that ends in </a:t>
            </a:r>
            <a:r>
              <a:rPr lang="en-US" sz="2800" i="1" dirty="0" smtClean="0"/>
              <a:t>–</a:t>
            </a:r>
            <a:r>
              <a:rPr lang="en-US" sz="2800" i="1" dirty="0" err="1" smtClean="0"/>
              <a:t>ing</a:t>
            </a:r>
            <a:r>
              <a:rPr lang="en-US" sz="2800" i="1" dirty="0" smtClean="0"/>
              <a:t> </a:t>
            </a:r>
            <a:r>
              <a:rPr lang="en-US" sz="2800" dirty="0" smtClean="0"/>
              <a:t>and is used as a </a:t>
            </a:r>
            <a:r>
              <a:rPr lang="en-US" sz="2800" dirty="0" smtClean="0"/>
              <a:t>noun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gerund?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5174" y="4038600"/>
            <a:ext cx="5638800" cy="2160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/>
              <a:t>A gerund is the name of an action</a:t>
            </a:r>
            <a:r>
              <a:rPr lang="en-US" sz="2400" dirty="0"/>
              <a:t>.</a:t>
            </a:r>
          </a:p>
          <a:p>
            <a:pPr>
              <a:lnSpc>
                <a:spcPct val="120000"/>
              </a:lnSpc>
            </a:pPr>
            <a:endParaRPr lang="en-US" sz="1200" i="1" dirty="0" smtClean="0"/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Running </a:t>
            </a:r>
            <a:r>
              <a:rPr lang="en-US" sz="2400" i="1" dirty="0" smtClean="0"/>
              <a:t>is good exercise.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His hobby is skating</a:t>
            </a:r>
          </a:p>
          <a:p>
            <a:pPr marL="1200150" lvl="2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Personally, I prefer golfing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45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228600" y="2743200"/>
            <a:ext cx="8458200" cy="2057400"/>
          </a:xfrm>
        </p:spPr>
        <p:txBody>
          <a:bodyPr>
            <a:normAutofit fontScale="92500" lnSpcReduction="10000"/>
          </a:bodyPr>
          <a:lstStyle/>
          <a:p>
            <a:r>
              <a:rPr lang="en-US" sz="4200" i="1" u="sng" dirty="0" smtClean="0"/>
              <a:t>NOT ALL –ING WORDS </a:t>
            </a:r>
          </a:p>
          <a:p>
            <a:r>
              <a:rPr lang="en-US" sz="4200" i="1" u="sng" dirty="0" smtClean="0"/>
              <a:t>ARE GERUNDS!!!!</a:t>
            </a:r>
            <a:endParaRPr lang="en-US" sz="4200" i="1" u="sng" dirty="0" smtClean="0"/>
          </a:p>
          <a:p>
            <a:endParaRPr lang="en-US" sz="2000" dirty="0" smtClean="0"/>
          </a:p>
          <a:p>
            <a:r>
              <a:rPr lang="en-US" sz="2000" dirty="0" smtClean="0"/>
              <a:t> </a:t>
            </a:r>
            <a:r>
              <a:rPr lang="en-US" sz="2000" dirty="0" smtClean="0"/>
              <a:t>-ING verbs can be part of the verb phrase!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/>
              <a:t>CAUTION!!!!!!</a:t>
            </a:r>
            <a:endParaRPr lang="en-US" sz="7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4953000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Gerund = </a:t>
            </a:r>
            <a:r>
              <a:rPr lang="en-US" sz="2000" b="1" dirty="0" smtClean="0"/>
              <a:t>Drooling</a:t>
            </a:r>
            <a:r>
              <a:rPr lang="en-US" sz="2000" dirty="0" smtClean="0"/>
              <a:t> is rude.</a:t>
            </a:r>
            <a:endParaRPr lang="en-US" sz="2000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dirty="0" smtClean="0"/>
              <a:t>Verb Phrase = The baby </a:t>
            </a:r>
            <a:r>
              <a:rPr lang="en-US" sz="2000" b="1" dirty="0" smtClean="0"/>
              <a:t>is drooling </a:t>
            </a:r>
            <a:r>
              <a:rPr lang="en-US" sz="2000" dirty="0" smtClean="0"/>
              <a:t>into the mashed carrots.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37296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2743201"/>
            <a:ext cx="8077200" cy="1219199"/>
          </a:xfrm>
        </p:spPr>
        <p:txBody>
          <a:bodyPr>
            <a:noAutofit/>
          </a:bodyPr>
          <a:lstStyle/>
          <a:p>
            <a:r>
              <a:rPr lang="en-US" sz="2400" dirty="0" smtClean="0"/>
              <a:t>GERUND PHRASE </a:t>
            </a:r>
            <a:r>
              <a:rPr lang="en-US" sz="2400" dirty="0" smtClean="0"/>
              <a:t>= a gerund that is accompanied by modifiers and/or an </a:t>
            </a:r>
            <a:r>
              <a:rPr lang="en-US" sz="2400" dirty="0" smtClean="0"/>
              <a:t>object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gerund phrase?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4077929"/>
            <a:ext cx="8458200" cy="197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dirty="0"/>
              <a:t>The complete gerund phrase may be thought of as taking the place of a noun.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1200" i="1" dirty="0" smtClean="0"/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u="sng" dirty="0" smtClean="0"/>
              <a:t>Kayaking </a:t>
            </a:r>
            <a:r>
              <a:rPr lang="en-US" sz="2400" i="1" u="sng" dirty="0" smtClean="0"/>
              <a:t>on the lake</a:t>
            </a:r>
            <a:r>
              <a:rPr lang="en-US" sz="2400" i="1" dirty="0" smtClean="0"/>
              <a:t> is Justin’s idea of relaxation.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Nicole has the gift of </a:t>
            </a:r>
            <a:r>
              <a:rPr lang="en-US" sz="2400" i="1" u="sng" dirty="0" smtClean="0"/>
              <a:t>always saying the right thing</a:t>
            </a:r>
            <a:r>
              <a:rPr lang="en-US" sz="2400" i="1" dirty="0" smtClean="0"/>
              <a:t>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Jonathan enjoys </a:t>
            </a:r>
            <a:r>
              <a:rPr lang="en-US" sz="2400" i="1" u="sng" dirty="0" smtClean="0"/>
              <a:t>leisurely reading poetry in the evening</a:t>
            </a:r>
            <a:r>
              <a:rPr lang="en-US" sz="2400" i="1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79460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33400" y="3090501"/>
            <a:ext cx="7848600" cy="1673225"/>
          </a:xfrm>
        </p:spPr>
        <p:txBody>
          <a:bodyPr>
            <a:noAutofit/>
          </a:bodyPr>
          <a:lstStyle/>
          <a:p>
            <a:r>
              <a:rPr lang="en-US" sz="2400" dirty="0" smtClean="0"/>
              <a:t>COMPOUND GERUND </a:t>
            </a:r>
            <a:r>
              <a:rPr lang="en-US" sz="2400" dirty="0" smtClean="0"/>
              <a:t>= </a:t>
            </a:r>
            <a:r>
              <a:rPr lang="en-US" sz="2400" dirty="0" smtClean="0"/>
              <a:t>formed </a:t>
            </a:r>
            <a:r>
              <a:rPr lang="en-US" sz="2400" dirty="0" smtClean="0"/>
              <a:t>by Placing a noun before a </a:t>
            </a:r>
            <a:r>
              <a:rPr lang="en-US" sz="2400" dirty="0" smtClean="0"/>
              <a:t>gerund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compound gerund?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4264529"/>
            <a:ext cx="6781800" cy="9787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They enjoy mountain climbing.</a:t>
            </a:r>
          </a:p>
          <a:p>
            <a:pPr marL="285750" indent="-28575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400" i="1" dirty="0" smtClean="0"/>
              <a:t>Arnold’s favorite activity is fly fishing.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83877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38200" y="2819400"/>
            <a:ext cx="7772400" cy="3352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Identify each example</a:t>
            </a:r>
          </a:p>
          <a:p>
            <a:r>
              <a:rPr lang="en-US" sz="2400" dirty="0" smtClean="0"/>
              <a:t> by holding up one of the following numbers:</a:t>
            </a:r>
          </a:p>
          <a:p>
            <a:endParaRPr lang="en-US" sz="2400" dirty="0"/>
          </a:p>
          <a:p>
            <a:r>
              <a:rPr lang="en-US" sz="2400" dirty="0"/>
              <a:t>(1) GERUND</a:t>
            </a:r>
            <a:br>
              <a:rPr lang="en-US" sz="2400" dirty="0"/>
            </a:br>
            <a:r>
              <a:rPr lang="en-US" sz="2400" dirty="0"/>
              <a:t>(2) GERUND PHRASE</a:t>
            </a:r>
            <a:br>
              <a:rPr lang="en-US" sz="2400" dirty="0"/>
            </a:br>
            <a:r>
              <a:rPr lang="en-US" sz="2400" dirty="0"/>
              <a:t>(3) COMPOUND GERUND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1" dirty="0" smtClean="0"/>
              <a:t>WHAT AM I?????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969069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 fontScale="70000" lnSpcReduction="20000"/>
          </a:bodyPr>
          <a:lstStyle/>
          <a:p>
            <a:r>
              <a:rPr lang="en-US" sz="6000" b="0" dirty="0" smtClean="0"/>
              <a:t>Appealing to their intelligence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14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/>
          </a:bodyPr>
          <a:lstStyle/>
          <a:p>
            <a:r>
              <a:rPr lang="en-US" sz="6000" b="0" dirty="0" smtClean="0"/>
              <a:t>FLYING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990600" y="3352800"/>
            <a:ext cx="7242174" cy="1676400"/>
          </a:xfrm>
        </p:spPr>
        <p:txBody>
          <a:bodyPr>
            <a:noAutofit/>
          </a:bodyPr>
          <a:lstStyle/>
          <a:p>
            <a:r>
              <a:rPr lang="en-US" sz="4400" b="0" dirty="0" smtClean="0"/>
              <a:t>Shooting paintballs</a:t>
            </a:r>
            <a:endParaRPr lang="en-US" sz="4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8344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1600200" y="3505200"/>
            <a:ext cx="6480174" cy="1219200"/>
          </a:xfrm>
        </p:spPr>
        <p:txBody>
          <a:bodyPr>
            <a:normAutofit fontScale="85000" lnSpcReduction="10000"/>
          </a:bodyPr>
          <a:lstStyle/>
          <a:p>
            <a:r>
              <a:rPr lang="en-US" sz="6000" b="0" dirty="0" smtClean="0"/>
              <a:t>Skeet shooting</a:t>
            </a:r>
            <a:endParaRPr lang="en-US" sz="60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(1) GERUND</a:t>
            </a:r>
            <a:br>
              <a:rPr lang="en-US" dirty="0" smtClean="0"/>
            </a:br>
            <a:r>
              <a:rPr lang="en-US" dirty="0" smtClean="0"/>
              <a:t>(2) GERUND PHRASE</a:t>
            </a:r>
            <a:br>
              <a:rPr lang="en-US" dirty="0" smtClean="0"/>
            </a:br>
            <a:r>
              <a:rPr lang="en-US" dirty="0" smtClean="0"/>
              <a:t>(3) COMPOUND GERUND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125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2541</TotalTime>
  <Words>468</Words>
  <Application>Microsoft Office PowerPoint</Application>
  <PresentationFormat>On-screen Show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Civic</vt:lpstr>
      <vt:lpstr>GERUNDS</vt:lpstr>
      <vt:lpstr>What is a gerund?</vt:lpstr>
      <vt:lpstr>What is a gerund phrase?</vt:lpstr>
      <vt:lpstr>What is a compound gerund?</vt:lpstr>
      <vt:lpstr>WHAT AM I?????</vt:lpstr>
      <vt:lpstr>(1) GERUND (2) GERUND PHRASE (3) COMPOUND GERUND</vt:lpstr>
      <vt:lpstr>(1) GERUND (2) GERUND PHRASE (3) COMPOUND GERUND</vt:lpstr>
      <vt:lpstr>(1) GERUND (2) GERUND PHRASE (3) COMPOUND GERUND</vt:lpstr>
      <vt:lpstr>(1) GERUND (2) GERUND PHRASE (3) COMPOUND GERUND</vt:lpstr>
      <vt:lpstr>(1) GERUND (2) GERUND PHRASE (3) COMPOUND GERUND</vt:lpstr>
      <vt:lpstr>(1) GERUND (2) GERUND PHRASE (3) COMPOUND GERUND</vt:lpstr>
      <vt:lpstr>USAGE OF GERUNDS</vt:lpstr>
      <vt:lpstr>USAGE OF GERUNDS: EXAMPLES</vt:lpstr>
      <vt:lpstr>What’s my usage? (SUBJECT – DIRECT OBJECT – OBJECT OF PREPOSITION  – PREDICATE NOUN – APPOSITIVE?)</vt:lpstr>
      <vt:lpstr>What’s my usage? (SUBJECT – DIRECT OBJECT – OBJECT OF PREPOSITION  – PREDICATE NOUN – APPOSITIVE?)</vt:lpstr>
      <vt:lpstr>What’s my usage? (SUBJECT – DIRECT OBJECT – OBJECT OF PREPOSITION  – PREDICATE NOUN – APPOSITIVE?)</vt:lpstr>
      <vt:lpstr>What’s my usage? (SUBJECT – DIRECT OBJECT – OBJECT OF PREPOSITION  – PREDICATE NOUN – APPOSITIVE?)</vt:lpstr>
      <vt:lpstr>What’s my usage? (SUBJECT – DIRECT OBJECT – OBJECT OF PREPOSITION  – PREDICATE NOUN – APPOSITIVE?)</vt:lpstr>
      <vt:lpstr>CAUTION!!!!!!</vt:lpstr>
      <vt:lpstr>CAUTION!!!!!!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Melanie</dc:creator>
  <cp:lastModifiedBy>Melanie</cp:lastModifiedBy>
  <cp:revision>18</cp:revision>
  <dcterms:created xsi:type="dcterms:W3CDTF">2015-01-06T15:41:05Z</dcterms:created>
  <dcterms:modified xsi:type="dcterms:W3CDTF">2016-03-30T12:38:26Z</dcterms:modified>
</cp:coreProperties>
</file>