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71" r:id="rId5"/>
    <p:sldId id="272" r:id="rId6"/>
    <p:sldId id="273" r:id="rId7"/>
    <p:sldId id="274" r:id="rId8"/>
    <p:sldId id="275" r:id="rId9"/>
    <p:sldId id="276" r:id="rId10"/>
    <p:sldId id="278" r:id="rId11"/>
    <p:sldId id="277" r:id="rId12"/>
    <p:sldId id="279" r:id="rId13"/>
    <p:sldId id="280" r:id="rId14"/>
    <p:sldId id="28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9D25E13-1031-4EDF-8B91-2AE80C08FA1F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9D25E13-1031-4EDF-8B91-2AE80C08FA1F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9D25E13-1031-4EDF-8B91-2AE80C08FA1F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Grammar review #5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INFINITIVES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25291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66801" y="3352800"/>
            <a:ext cx="7086600" cy="6292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INFINITIVE PHRASE AS AN ADJECTIVE…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425312" y="2590800"/>
            <a:ext cx="1222887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98383" y="2576052"/>
            <a:ext cx="1626929" cy="609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741605" y="3352800"/>
            <a:ext cx="3411795" cy="6292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934200" y="2590800"/>
            <a:ext cx="1371599" cy="6292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10100" y="2580967"/>
            <a:ext cx="1638299" cy="6292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 smtClean="0"/>
              <a:t>The dentist gave Orland an order </a:t>
            </a:r>
          </a:p>
          <a:p>
            <a:pPr marL="0" indent="0" algn="ctr">
              <a:buNone/>
            </a:pPr>
            <a:r>
              <a:rPr lang="en-US" sz="4000" dirty="0" smtClean="0"/>
              <a:t>to stop chewing on doorknobs.</a:t>
            </a: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2311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4" grpId="0" animBg="1"/>
      <p:bldP spid="8" grpId="0" animBg="1"/>
      <p:bldP spid="11" grpId="0" animBg="1"/>
      <p:bldP spid="17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INFINITIVE PHRASE AS AN ADVERB…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296264" y="2590800"/>
            <a:ext cx="1275736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934200" y="2590800"/>
            <a:ext cx="1752600" cy="6096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4800" y="2590800"/>
            <a:ext cx="2991464" cy="609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0" y="2590800"/>
            <a:ext cx="23622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19400" y="3190568"/>
            <a:ext cx="3352800" cy="6096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 smtClean="0"/>
              <a:t>Jack and Jill went up the hill to fetch a feisty ferret.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55471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PRACTICE #1</a:t>
            </a:r>
            <a:endParaRPr lang="en-US" sz="5400" b="1" dirty="0"/>
          </a:p>
        </p:txBody>
      </p:sp>
      <p:sp>
        <p:nvSpPr>
          <p:cNvPr id="6" name="Rectangle 5"/>
          <p:cNvSpPr/>
          <p:nvPr/>
        </p:nvSpPr>
        <p:spPr>
          <a:xfrm>
            <a:off x="3677265" y="3795196"/>
            <a:ext cx="3352800" cy="6292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95600" y="4419600"/>
            <a:ext cx="1828800" cy="629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46787" y="3180735"/>
            <a:ext cx="5083278" cy="6292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46787" y="3810000"/>
            <a:ext cx="1730478" cy="6292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724400" y="4419599"/>
            <a:ext cx="1371600" cy="6292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43000" y="3048000"/>
            <a:ext cx="6705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To win the last three games of the season </a:t>
            </a:r>
          </a:p>
          <a:p>
            <a:pPr algn="ctr"/>
            <a:r>
              <a:rPr lang="en-US" sz="4400" dirty="0" smtClean="0"/>
              <a:t>will be easy.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15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PRACTICE #2</a:t>
            </a:r>
            <a:endParaRPr lang="en-US" sz="5400" b="1" dirty="0"/>
          </a:p>
        </p:txBody>
      </p:sp>
      <p:sp>
        <p:nvSpPr>
          <p:cNvPr id="6" name="Rectangle 5"/>
          <p:cNvSpPr/>
          <p:nvPr/>
        </p:nvSpPr>
        <p:spPr>
          <a:xfrm>
            <a:off x="2971800" y="3795196"/>
            <a:ext cx="4495800" cy="6292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09800" y="3165931"/>
            <a:ext cx="1447800" cy="629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22206" y="3165931"/>
            <a:ext cx="287594" cy="6292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76800" y="3153640"/>
            <a:ext cx="2590800" cy="62926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328220" y="4476135"/>
            <a:ext cx="2421193" cy="6292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0" y="3795195"/>
            <a:ext cx="1409700" cy="62926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657600" y="3170789"/>
            <a:ext cx="1258530" cy="6292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50374" y="3048000"/>
            <a:ext cx="6705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I know how to fix the glitch in your computer program.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9793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PRACTICE #2</a:t>
            </a:r>
            <a:endParaRPr lang="en-US" sz="5400" b="1" dirty="0"/>
          </a:p>
        </p:txBody>
      </p:sp>
      <p:sp>
        <p:nvSpPr>
          <p:cNvPr id="6" name="Rectangle 5"/>
          <p:cNvSpPr/>
          <p:nvPr/>
        </p:nvSpPr>
        <p:spPr>
          <a:xfrm>
            <a:off x="4342171" y="1737796"/>
            <a:ext cx="4495800" cy="6292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44776" y="3165931"/>
            <a:ext cx="2643649" cy="629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57182" y="3165930"/>
            <a:ext cx="287594" cy="6292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81051" y="3165931"/>
            <a:ext cx="3062749" cy="6292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743200" y="3790335"/>
            <a:ext cx="4800600" cy="6292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314448" y="3795195"/>
            <a:ext cx="1409700" cy="6292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907889" y="4424460"/>
            <a:ext cx="3104535" cy="6292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35626" y="3048000"/>
            <a:ext cx="6705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I am trying to break my habit of saying </a:t>
            </a:r>
            <a:r>
              <a:rPr lang="en-US" sz="4400" i="1" dirty="0" smtClean="0"/>
              <a:t>whatever</a:t>
            </a:r>
            <a:r>
              <a:rPr lang="en-US" sz="4400" dirty="0" smtClean="0"/>
              <a:t> all the time.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2614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09600" y="2743201"/>
            <a:ext cx="8305800" cy="10668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Infinitive </a:t>
            </a:r>
            <a:r>
              <a:rPr lang="en-US" sz="2800" dirty="0" smtClean="0"/>
              <a:t>= </a:t>
            </a:r>
            <a:r>
              <a:rPr lang="en-US" sz="2800" dirty="0" smtClean="0"/>
              <a:t>the word “to” followed by a verb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smtClean="0"/>
              <a:t>an infinitive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0"/>
            <a:ext cx="7696200" cy="2456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TO WIGGLE</a:t>
            </a:r>
          </a:p>
          <a:p>
            <a:pPr marL="457200" indent="-457200" algn="ctr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sym typeface="Wingdings" panose="05000000000000000000" pitchFamily="2" charset="2"/>
              </a:rPr>
              <a:t>TO GIGGLE</a:t>
            </a:r>
          </a:p>
          <a:p>
            <a:pPr marL="457200" indent="-457200" algn="ctr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sym typeface="Wingdings" panose="05000000000000000000" pitchFamily="2" charset="2"/>
              </a:rPr>
              <a:t>TO GOBBLE</a:t>
            </a:r>
          </a:p>
          <a:p>
            <a:pPr marL="457200" indent="-457200" algn="ctr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sym typeface="Wingdings" panose="05000000000000000000" pitchFamily="2" charset="2"/>
              </a:rPr>
              <a:t>TO WOBBLE</a:t>
            </a:r>
            <a:endParaRPr lang="en-US" sz="28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674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57200" y="2743200"/>
            <a:ext cx="8153400" cy="3276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Don’t confuse </a:t>
            </a:r>
            <a:r>
              <a:rPr lang="en-US" sz="2800" b="1" dirty="0" smtClean="0"/>
              <a:t>an infinitive with a prepositional phrase!!!!</a:t>
            </a:r>
            <a:endParaRPr lang="en-US" sz="2800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l">
              <a:buNone/>
            </a:pPr>
            <a:r>
              <a:rPr lang="en-US" sz="2000" dirty="0" smtClean="0"/>
              <a:t>Infinitive </a:t>
            </a:r>
            <a:r>
              <a:rPr lang="en-US" sz="2000" dirty="0" smtClean="0">
                <a:sym typeface="Wingdings" panose="05000000000000000000" pitchFamily="2" charset="2"/>
              </a:rPr>
              <a:t> “to” followed by a verb</a:t>
            </a:r>
          </a:p>
          <a:p>
            <a:pPr marL="0" indent="0" algn="l">
              <a:buNone/>
            </a:pPr>
            <a:endParaRPr lang="en-US" sz="2000" dirty="0" smtClean="0">
              <a:sym typeface="Wingdings" panose="05000000000000000000" pitchFamily="2" charset="2"/>
            </a:endParaRPr>
          </a:p>
          <a:p>
            <a:pPr marL="0" indent="0" algn="l">
              <a:buNone/>
            </a:pPr>
            <a:r>
              <a:rPr lang="en-US" sz="2000" dirty="0" smtClean="0">
                <a:sym typeface="Wingdings" panose="05000000000000000000" pitchFamily="2" charset="2"/>
              </a:rPr>
              <a:t>Prep. Phrase  “to” followed by noun/pronoun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BEWARE!!!!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906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4800" y="2819400"/>
            <a:ext cx="8305800" cy="457199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An </a:t>
            </a:r>
            <a:r>
              <a:rPr lang="en-US" sz="2400" dirty="0" err="1" smtClean="0"/>
              <a:t>infInitive</a:t>
            </a:r>
            <a:r>
              <a:rPr lang="en-US" sz="2400" dirty="0" smtClean="0"/>
              <a:t> can function as…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of Infinitives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3657600"/>
            <a:ext cx="4191000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A   </a:t>
            </a:r>
            <a:r>
              <a:rPr lang="en-US" sz="3200" u="sng" dirty="0" smtClean="0"/>
              <a:t>NOUN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AN   </a:t>
            </a:r>
            <a:r>
              <a:rPr lang="en-US" sz="3200" u="sng" dirty="0" smtClean="0"/>
              <a:t>ADJECTIVE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AN   </a:t>
            </a:r>
            <a:r>
              <a:rPr lang="en-US" sz="3200" u="sng" dirty="0" smtClean="0"/>
              <a:t>ADVERB</a:t>
            </a:r>
          </a:p>
        </p:txBody>
      </p:sp>
    </p:spTree>
    <p:extLst>
      <p:ext uri="{BB962C8B-B14F-4D97-AF65-F5344CB8AC3E}">
        <p14:creationId xmlns:p14="http://schemas.microsoft.com/office/powerpoint/2010/main" val="3942576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INFINITIVE AS A NOUN…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635909" y="2133600"/>
            <a:ext cx="3810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76599" y="2133600"/>
            <a:ext cx="1359309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16908" y="2133600"/>
            <a:ext cx="774291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08654" y="3733800"/>
            <a:ext cx="787811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32753" y="3733800"/>
            <a:ext cx="1365454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96465" y="3733800"/>
            <a:ext cx="1365454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486400" y="5334000"/>
            <a:ext cx="366866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319126" y="5334000"/>
            <a:ext cx="1167274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853266" y="5334000"/>
            <a:ext cx="1461934" cy="457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SUBJECT</a:t>
            </a:r>
          </a:p>
          <a:p>
            <a:pPr marL="0" indent="0" algn="ctr">
              <a:buNone/>
            </a:pPr>
            <a:endParaRPr lang="en-US" sz="600" dirty="0" smtClean="0"/>
          </a:p>
          <a:p>
            <a:pPr marL="0" indent="0" algn="ctr">
              <a:buNone/>
            </a:pPr>
            <a:r>
              <a:rPr lang="en-US" dirty="0" smtClean="0">
                <a:sym typeface="Wingdings" panose="05000000000000000000" pitchFamily="2" charset="2"/>
              </a:rPr>
              <a:t>To belch is rude.</a:t>
            </a:r>
          </a:p>
          <a:p>
            <a:pPr marL="0" indent="0" algn="ctr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u="sng" dirty="0" smtClean="0">
                <a:sym typeface="Wingdings" panose="05000000000000000000" pitchFamily="2" charset="2"/>
              </a:rPr>
              <a:t>DIRECT OBJECT</a:t>
            </a:r>
          </a:p>
          <a:p>
            <a:pPr marL="0" indent="0" algn="ctr">
              <a:buNone/>
            </a:pPr>
            <a:endParaRPr lang="en-US" sz="600" dirty="0" smtClean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dirty="0" smtClean="0">
                <a:sym typeface="Wingdings" panose="05000000000000000000" pitchFamily="2" charset="2"/>
              </a:rPr>
              <a:t>Truman tried to belch.</a:t>
            </a:r>
          </a:p>
          <a:p>
            <a:pPr marL="0" indent="0" algn="ctr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u="sng" dirty="0" smtClean="0"/>
              <a:t>PREDICATE NOUN</a:t>
            </a:r>
          </a:p>
          <a:p>
            <a:pPr marL="0" indent="0" algn="ctr">
              <a:buNone/>
            </a:pPr>
            <a:endParaRPr lang="en-US" sz="600" dirty="0" smtClean="0"/>
          </a:p>
          <a:p>
            <a:pPr marL="0" indent="0" algn="ctr">
              <a:buNone/>
            </a:pPr>
            <a:r>
              <a:rPr lang="en-US" dirty="0" smtClean="0">
                <a:sym typeface="Wingdings" panose="05000000000000000000" pitchFamily="2" charset="2"/>
              </a:rPr>
              <a:t>F</a:t>
            </a:r>
            <a:r>
              <a:rPr lang="en-US" dirty="0" smtClean="0"/>
              <a:t>igaro’s favorite activity is to belch.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28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INFINITIVE AS AN ADJECTIVE…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133600" y="2590800"/>
            <a:ext cx="1365454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68146" y="2590800"/>
            <a:ext cx="1365454" cy="609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343400" y="2625213"/>
            <a:ext cx="1898854" cy="609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242254" y="2625213"/>
            <a:ext cx="2063546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 smtClean="0"/>
              <a:t>Molly made the decision to belch. 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4605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INFINITIVE AS AN ADVERB…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975488" y="2590800"/>
            <a:ext cx="910712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10034" y="2590800"/>
            <a:ext cx="1365454" cy="609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854245" y="2593258"/>
            <a:ext cx="1479755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334000" y="2590800"/>
            <a:ext cx="2063546" cy="6096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83244" y="4038600"/>
            <a:ext cx="910712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3400" y="4048432"/>
            <a:ext cx="1365454" cy="609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257800" y="4050890"/>
            <a:ext cx="1327355" cy="609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585155" y="4050890"/>
            <a:ext cx="2063546" cy="6096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 smtClean="0"/>
              <a:t>Hogs are happy to belch.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 smtClean="0"/>
              <a:t>Pasty politely left the party to belch. 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3635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09600" y="2743201"/>
            <a:ext cx="8305800" cy="10668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Infinitive Phrase = infinitive plus all of its modifiers and complements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smtClean="0"/>
              <a:t>an infinitive phrase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343400"/>
            <a:ext cx="7696200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200" dirty="0" smtClean="0"/>
              <a:t>**NOTE: THE ENTIRE PHRASE ACTS LIKE A NOUN, ADJECTIVE, OR ADVERB.</a:t>
            </a:r>
          </a:p>
        </p:txBody>
      </p:sp>
    </p:spTree>
    <p:extLst>
      <p:ext uri="{BB962C8B-B14F-4D97-AF65-F5344CB8AC3E}">
        <p14:creationId xmlns:p14="http://schemas.microsoft.com/office/powerpoint/2010/main" val="29515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INFINITIVE PHRASE AS A SUBJECT…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876800" y="3220065"/>
            <a:ext cx="614209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219200" y="2630130"/>
            <a:ext cx="6629400" cy="609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91006" y="3220065"/>
            <a:ext cx="1214591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438400" y="3239730"/>
            <a:ext cx="2438400" cy="609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400800" y="2610464"/>
            <a:ext cx="1447800" cy="6292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438400" y="3229897"/>
            <a:ext cx="2438400" cy="6292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 smtClean="0"/>
              <a:t>To ride a roller coaster with a rhinoceros is risky.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04486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8" grpId="0" animBg="1"/>
      <p:bldP spid="9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5514</TotalTime>
  <Words>273</Words>
  <Application>Microsoft Office PowerPoint</Application>
  <PresentationFormat>On-screen Show (4:3)</PresentationFormat>
  <Paragraphs>64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INFINITIVES</vt:lpstr>
      <vt:lpstr>What is an infinitive?</vt:lpstr>
      <vt:lpstr>BEWARE!!!!</vt:lpstr>
      <vt:lpstr>Roles of Infinitives</vt:lpstr>
      <vt:lpstr>AN INFINITIVE AS A NOUN…</vt:lpstr>
      <vt:lpstr>AN INFINITIVE AS AN ADJECTIVE…</vt:lpstr>
      <vt:lpstr>AN INFINITIVE AS AN ADVERB…</vt:lpstr>
      <vt:lpstr>What is an infinitive phrase?</vt:lpstr>
      <vt:lpstr>AN INFINITIVE PHRASE AS A SUBJECT…</vt:lpstr>
      <vt:lpstr>AN INFINITIVE PHRASE AS AN ADJECTIVE…</vt:lpstr>
      <vt:lpstr>AN INFINITIVE PHRASE AS AN ADVERB…</vt:lpstr>
      <vt:lpstr>PRACTICE #1</vt:lpstr>
      <vt:lpstr>PRACTICE #2</vt:lpstr>
      <vt:lpstr>PRACTICE #2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</dc:creator>
  <cp:lastModifiedBy>Melanie</cp:lastModifiedBy>
  <cp:revision>58</cp:revision>
  <dcterms:created xsi:type="dcterms:W3CDTF">2015-01-06T15:41:05Z</dcterms:created>
  <dcterms:modified xsi:type="dcterms:W3CDTF">2016-04-24T18:31:42Z</dcterms:modified>
</cp:coreProperties>
</file>