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4" r:id="rId5"/>
    <p:sldId id="265" r:id="rId6"/>
    <p:sldId id="266" r:id="rId7"/>
    <p:sldId id="267" r:id="rId8"/>
    <p:sldId id="260" r:id="rId9"/>
    <p:sldId id="261" r:id="rId10"/>
    <p:sldId id="262" r:id="rId11"/>
    <p:sldId id="263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9D25E13-1031-4EDF-8B91-2AE80C08FA1F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9D25E13-1031-4EDF-8B91-2AE80C08FA1F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9D25E13-1031-4EDF-8B91-2AE80C08FA1F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Grammar review #5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PARTICIPLES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25291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483510" y="5029198"/>
            <a:ext cx="897193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133599" y="5029198"/>
            <a:ext cx="1351935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24200" y="5029198"/>
            <a:ext cx="13716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241026" y="5486398"/>
            <a:ext cx="2369574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133600" y="5486398"/>
            <a:ext cx="40386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53200" y="5098025"/>
            <a:ext cx="12192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10200" y="3657600"/>
            <a:ext cx="7620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24200" y="3657600"/>
            <a:ext cx="9144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38600" y="3657600"/>
            <a:ext cx="13716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33600" y="4114800"/>
            <a:ext cx="12192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2200" y="3657600"/>
            <a:ext cx="16002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33600" y="3657600"/>
            <a:ext cx="9906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05200" y="3200400"/>
            <a:ext cx="42672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dirty="0" smtClean="0"/>
              <a:t>A participial phrase can come at beginning, middle, or end, BUT it needs to be close to the word or words it modifies!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WRONG:	Dressing in high heels and a tight black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dress, Bubba escorted Edna into the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theater.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RIGHT:	Bubba escorted Edna, dressed in high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heels and a tight black dress, into the theater.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BEWARE!!!!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133600" y="3200400"/>
            <a:ext cx="5638800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133600" y="3662516"/>
            <a:ext cx="990600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65955" y="5029198"/>
            <a:ext cx="2406445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133599" y="5447067"/>
            <a:ext cx="4107427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1" grpId="0" animBg="1"/>
      <p:bldP spid="20" grpId="0" animBg="1"/>
      <p:bldP spid="19" grpId="0" animBg="1"/>
      <p:bldP spid="18" grpId="0" animBg="1"/>
      <p:bldP spid="14" grpId="0" animBg="1"/>
      <p:bldP spid="13" grpId="0" animBg="1"/>
      <p:bldP spid="11" grpId="0" animBg="1"/>
      <p:bldP spid="10" grpId="0" animBg="1"/>
      <p:bldP spid="9" grpId="0" animBg="1"/>
      <p:bldP spid="8" grpId="0" animBg="1"/>
      <p:bldP spid="5" grpId="0" animBg="1"/>
      <p:bldP spid="15" grpId="0" animBg="1"/>
      <p:bldP spid="16" grpId="0" animBg="1"/>
      <p:bldP spid="17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051254" y="3810000"/>
            <a:ext cx="1530147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624297" y="3352800"/>
            <a:ext cx="15240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114800" y="4828617"/>
            <a:ext cx="9144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051254" y="5285817"/>
            <a:ext cx="1758745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29200" y="4828617"/>
            <a:ext cx="2073377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67000" y="4828617"/>
            <a:ext cx="1447799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02577" y="3352800"/>
            <a:ext cx="818534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29000" y="3352800"/>
            <a:ext cx="16002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BEWARE!!!!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035278" y="3352800"/>
            <a:ext cx="2993922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090287" y="4800600"/>
            <a:ext cx="1139314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051253" y="5285817"/>
            <a:ext cx="1758745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921111" y="3352800"/>
            <a:ext cx="765073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0075" y="1524000"/>
            <a:ext cx="8532925" cy="4416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A participial phrase can come at beginning, middle, or end, BUT it needs to be close to the word or words it modifies!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WRONG:	Covered with fleas, my neighbor owns that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stray cat.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RIGHT:	My neighbor owns that stray cat covered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with fleas.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0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1" grpId="0" animBg="1"/>
      <p:bldP spid="18" grpId="0" animBg="1"/>
      <p:bldP spid="14" grpId="0" animBg="1"/>
      <p:bldP spid="13" grpId="0" animBg="1"/>
      <p:bldP spid="11" grpId="0" animBg="1"/>
      <p:bldP spid="5" grpId="0" animBg="1"/>
      <p:bldP spid="17" grpId="0" animBg="1"/>
      <p:bldP spid="24" grpId="0" animBg="1"/>
      <p:bldP spid="25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114798" y="3871451"/>
            <a:ext cx="1219201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172199" y="3352800"/>
            <a:ext cx="15240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532238" y="4846300"/>
            <a:ext cx="145886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051253" y="5315289"/>
            <a:ext cx="2673145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546004" y="4858089"/>
            <a:ext cx="1159596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084439" y="4846300"/>
            <a:ext cx="1447799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51253" y="3888658"/>
            <a:ext cx="1480985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09998" y="3352800"/>
            <a:ext cx="2362201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BEWARE!!!!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035277" y="3352800"/>
            <a:ext cx="4136921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707442" y="4846300"/>
            <a:ext cx="1674557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077985" y="5334000"/>
            <a:ext cx="2646413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0075" y="1524000"/>
            <a:ext cx="8532925" cy="4416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A participial phrase can come at beginning, middle, or end, BUT it needs to be close to the word or words it modifies!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WRONG:	</a:t>
            </a:r>
            <a:r>
              <a:rPr lang="en-US" dirty="0" smtClean="0"/>
              <a:t>Swimming in the aquarium, Peabody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</a:t>
            </a:r>
            <a:r>
              <a:rPr lang="en-US" dirty="0" smtClean="0"/>
              <a:t>observed the octopus.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RIGHT:	</a:t>
            </a:r>
            <a:r>
              <a:rPr lang="en-US" dirty="0" smtClean="0"/>
              <a:t>Peabody observed the octopus swimming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</a:t>
            </a:r>
            <a:r>
              <a:rPr lang="en-US" dirty="0" smtClean="0"/>
              <a:t>in the aquarium.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8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1" grpId="0" animBg="1"/>
      <p:bldP spid="18" grpId="0" animBg="1"/>
      <p:bldP spid="14" grpId="0" animBg="1"/>
      <p:bldP spid="13" grpId="0" animBg="1"/>
      <p:bldP spid="11" grpId="0" animBg="1"/>
      <p:bldP spid="5" grpId="0" animBg="1"/>
      <p:bldP spid="17" grpId="0" animBg="1"/>
      <p:bldP spid="2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934926" y="4343400"/>
            <a:ext cx="1560874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661900" y="3429000"/>
            <a:ext cx="8339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66235" y="3886200"/>
            <a:ext cx="1480985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19562" y="3886200"/>
            <a:ext cx="2246673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PUNCTUATION POINTER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485967" y="3389671"/>
            <a:ext cx="3057833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0075" y="1524000"/>
            <a:ext cx="8532925" cy="4416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If a participial phrase is essential, meaning it is necessary in order to identify the noun or pronoun it modifies, do NOT use commas.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ESSENTIAL:	The man clipping his toenails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/>
              <a:t>in the theater disturbed the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/>
              <a:t>audience.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8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11" grpId="0" animBg="1"/>
      <p:bldP spid="5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4231250" y="3330677"/>
            <a:ext cx="8339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95813" y="3913239"/>
            <a:ext cx="947587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4271" y="3886200"/>
            <a:ext cx="2587729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PUNCTUATION POINTER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092189" y="3315929"/>
            <a:ext cx="3057833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8942" y="4370439"/>
            <a:ext cx="2587729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0075" y="1524000"/>
            <a:ext cx="8532925" cy="4416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If a participial phrase is nonessential, meaning it is not necessary in order to identify the noun or pronoun it modifies, use commas.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NONESSENTIAL:   Izzy’s igloo, located </a:t>
            </a:r>
            <a:r>
              <a:rPr lang="en-US" smtClean="0"/>
              <a:t>in Antarctica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</a:t>
            </a:r>
            <a:r>
              <a:rPr lang="en-US" dirty="0" smtClean="0"/>
              <a:t>comes complete with shag carpet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</a:t>
            </a:r>
            <a:r>
              <a:rPr lang="en-US" dirty="0" smtClean="0"/>
              <a:t>and ceiling fans.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08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 animBg="1"/>
      <p:bldP spid="5" grpId="0" animBg="1"/>
      <p:bldP spid="17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9600" y="2743201"/>
            <a:ext cx="8305800" cy="10668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participle = a form of a verb that functions as an adjective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participle?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038600"/>
            <a:ext cx="769620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 smtClean="0"/>
              <a:t>SAME ROLE AS AN ADJECTIVE!!!</a:t>
            </a:r>
          </a:p>
          <a:p>
            <a:pPr marL="742950" lvl="1" indent="-285750" algn="ctr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Answers </a:t>
            </a:r>
            <a:r>
              <a:rPr lang="en-US" sz="2800" dirty="0" smtClean="0">
                <a:sym typeface="Wingdings" panose="05000000000000000000" pitchFamily="2" charset="2"/>
              </a:rPr>
              <a:t> Which one?</a:t>
            </a:r>
          </a:p>
          <a:p>
            <a:pPr marL="742950" lvl="1" indent="-285750" algn="ctr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ym typeface="Wingdings" panose="05000000000000000000" pitchFamily="2" charset="2"/>
              </a:rPr>
              <a:t>Answers  What kind?</a:t>
            </a:r>
          </a:p>
        </p:txBody>
      </p:sp>
    </p:spTree>
    <p:extLst>
      <p:ext uri="{BB962C8B-B14F-4D97-AF65-F5344CB8AC3E}">
        <p14:creationId xmlns:p14="http://schemas.microsoft.com/office/powerpoint/2010/main" val="31674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019800" y="4993068"/>
            <a:ext cx="990600" cy="493332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010400" y="4993068"/>
            <a:ext cx="1104900" cy="5262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618703" y="5486400"/>
            <a:ext cx="1214283" cy="5262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832986" y="5486400"/>
            <a:ext cx="2777613" cy="5262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772400" y="3886200"/>
            <a:ext cx="6858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53216" y="3505200"/>
            <a:ext cx="1752600" cy="457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76800" y="3905865"/>
            <a:ext cx="17526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629400" y="3893575"/>
            <a:ext cx="11430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867400" y="4350775"/>
            <a:ext cx="12954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4800" y="3505200"/>
            <a:ext cx="1752600" cy="457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4363065"/>
            <a:ext cx="17526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19400" y="3962400"/>
            <a:ext cx="11430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3905865"/>
            <a:ext cx="25146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57400" y="3505200"/>
            <a:ext cx="17526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/>
              <a:t>PRESENT PARTICIPLE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PAST PARTICIPLE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Always ends in “</a:t>
            </a:r>
            <a:r>
              <a:rPr lang="en-US" dirty="0" err="1" smtClean="0"/>
              <a:t>ing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Squirming tapeworms are not digested in the intestines.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Usually ends in “</a:t>
            </a:r>
            <a:r>
              <a:rPr lang="en-US" dirty="0" err="1" smtClean="0"/>
              <a:t>ed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>My misguided accountant advised me to invest in socks.</a:t>
            </a:r>
          </a:p>
          <a:p>
            <a:pPr marL="0" indent="0">
              <a:buNone/>
            </a:pPr>
            <a:endParaRPr lang="en-US" sz="1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/>
          <a:lstStyle/>
          <a:p>
            <a:r>
              <a:rPr lang="en-US" dirty="0" smtClean="0"/>
              <a:t>TYPES OF PARTICIPLES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568476"/>
            <a:ext cx="3733800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Do not always end in “</a:t>
            </a:r>
            <a:r>
              <a:rPr lang="en-US" sz="2400" dirty="0" err="1" smtClean="0"/>
              <a:t>ed</a:t>
            </a:r>
            <a:r>
              <a:rPr lang="en-US" sz="2400" dirty="0" smtClean="0"/>
              <a:t>”!!!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Irregular verbs (shaken, broken, paid, etc.).</a:t>
            </a:r>
          </a:p>
          <a:p>
            <a:endParaRPr lang="en-US" sz="24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-1371600" y="1905000"/>
            <a:ext cx="1066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005484" y="5486400"/>
            <a:ext cx="766916" cy="559264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572000" y="4993068"/>
            <a:ext cx="4343400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 smtClean="0"/>
              <a:t>The badly shaken spiders scurried from the worn shoe.</a:t>
            </a:r>
            <a:endParaRPr lang="en-US" sz="2400" dirty="0"/>
          </a:p>
        </p:txBody>
      </p:sp>
      <p:sp>
        <p:nvSpPr>
          <p:cNvPr id="26" name="Bent-Up Arrow 25"/>
          <p:cNvSpPr/>
          <p:nvPr/>
        </p:nvSpPr>
        <p:spPr>
          <a:xfrm flipH="1" flipV="1">
            <a:off x="3276600" y="2667000"/>
            <a:ext cx="1600200" cy="304800"/>
          </a:xfrm>
          <a:prstGeom prst="bentUpArrow">
            <a:avLst>
              <a:gd name="adj1" fmla="val 25000"/>
              <a:gd name="adj2" fmla="val 50000"/>
              <a:gd name="adj3" fmla="val 282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Bent-Up Arrow 26"/>
          <p:cNvSpPr/>
          <p:nvPr/>
        </p:nvSpPr>
        <p:spPr>
          <a:xfrm rot="5400000">
            <a:off x="3473187" y="4451613"/>
            <a:ext cx="864126" cy="1257300"/>
          </a:xfrm>
          <a:prstGeom prst="bentUpArrow">
            <a:avLst>
              <a:gd name="adj1" fmla="val 11631"/>
              <a:gd name="adj2" fmla="val 27761"/>
              <a:gd name="adj3" fmla="val 1125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7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1" grpId="0" animBg="1"/>
      <p:bldP spid="20" grpId="0" animBg="1"/>
      <p:bldP spid="17" grpId="0" animBg="1"/>
      <p:bldP spid="16" grpId="0" animBg="1"/>
      <p:bldP spid="15" grpId="0" animBg="1"/>
      <p:bldP spid="14" grpId="0" animBg="1"/>
      <p:bldP spid="13" grpId="0" animBg="1"/>
      <p:bldP spid="12" grpId="0" animBg="1"/>
      <p:bldP spid="11" grpId="0" animBg="1"/>
      <p:bldP spid="10" grpId="0" animBg="1"/>
      <p:bldP spid="9" grpId="0" animBg="1"/>
      <p:bldP spid="8" grpId="0" animBg="1"/>
      <p:bldP spid="4" grpId="0" animBg="1"/>
      <p:bldP spid="25" grpId="0" animBg="1"/>
      <p:bldP spid="19" grpId="0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953001" y="3996813"/>
            <a:ext cx="1523999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153264" y="3996813"/>
            <a:ext cx="1061884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3996813"/>
            <a:ext cx="17526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51006" y="3048000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29400" y="2514600"/>
            <a:ext cx="12192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848600" y="2514600"/>
            <a:ext cx="757084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0" y="2514600"/>
            <a:ext cx="35814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BEWARE!!!!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076700" y="2514600"/>
            <a:ext cx="1409700" cy="457200"/>
          </a:xfrm>
          <a:prstGeom prst="rect">
            <a:avLst/>
          </a:prstGeom>
          <a:solidFill>
            <a:srgbClr val="92D050"/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Don’t confuse a participle with an actual verb.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PARTICIPLE:	In the snorting contest, 	Howie won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first place, a brown nose.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VERB:	Howie is snorting like a </a:t>
            </a:r>
            <a:r>
              <a:rPr lang="en-US" dirty="0" smtClean="0"/>
              <a:t>pig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90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8" grpId="0" animBg="1"/>
      <p:bldP spid="7" grpId="0" animBg="1"/>
      <p:bldP spid="6" grpId="0" animBg="1"/>
      <p:bldP spid="4" grpId="0" animBg="1"/>
      <p:bldP spid="5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581400" y="3501513"/>
            <a:ext cx="3962400" cy="613287"/>
          </a:xfrm>
          <a:prstGeom prst="rect">
            <a:avLst/>
          </a:prstGeom>
          <a:solidFill>
            <a:srgbClr val="92D050"/>
          </a:solidFill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4114800"/>
            <a:ext cx="4191000" cy="685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2819400"/>
            <a:ext cx="1143000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19400" y="2819400"/>
            <a:ext cx="4724400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400" b="0" dirty="0" smtClean="0"/>
              <a:t>We had recycled our discarded newspapers.</a:t>
            </a:r>
            <a:endParaRPr lang="en-US" sz="44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8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324600" y="3255706"/>
            <a:ext cx="11430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00200" y="3941506"/>
            <a:ext cx="54864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05200" y="4608871"/>
            <a:ext cx="19812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48200" y="3255706"/>
            <a:ext cx="1676400" cy="685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0200" y="3255706"/>
            <a:ext cx="1143000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43200" y="3255706"/>
            <a:ext cx="1905000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52800" y="3962400"/>
            <a:ext cx="3733800" cy="613287"/>
          </a:xfrm>
          <a:prstGeom prst="rect">
            <a:avLst/>
          </a:prstGeom>
          <a:solidFill>
            <a:srgbClr val="92D050"/>
          </a:solidFill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225858" y="3162300"/>
            <a:ext cx="6480174" cy="1673225"/>
          </a:xfrm>
        </p:spPr>
        <p:txBody>
          <a:bodyPr>
            <a:noAutofit/>
          </a:bodyPr>
          <a:lstStyle/>
          <a:p>
            <a:r>
              <a:rPr lang="en-US" sz="4400" b="0" dirty="0" smtClean="0"/>
              <a:t>We were cold in the blistering wind.</a:t>
            </a:r>
            <a:endParaRPr lang="en-US" sz="44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16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9" grpId="0" animBg="1"/>
      <p:bldP spid="6" grpId="0" animBg="1"/>
      <p:bldP spid="4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99070" y="3886200"/>
            <a:ext cx="5754329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80071" y="3228053"/>
            <a:ext cx="3390899" cy="613287"/>
          </a:xfrm>
          <a:prstGeom prst="rect">
            <a:avLst/>
          </a:prstGeom>
          <a:solidFill>
            <a:srgbClr val="92D050"/>
          </a:solidFill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70970" y="3191797"/>
            <a:ext cx="1601429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13502" y="3886200"/>
            <a:ext cx="1295400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14400" y="3124200"/>
            <a:ext cx="7391400" cy="1673225"/>
          </a:xfrm>
        </p:spPr>
        <p:txBody>
          <a:bodyPr>
            <a:noAutofit/>
          </a:bodyPr>
          <a:lstStyle/>
          <a:p>
            <a:r>
              <a:rPr lang="en-US" sz="4400" b="0" dirty="0" smtClean="0"/>
              <a:t>The freezing lady put on her sweater.</a:t>
            </a:r>
            <a:endParaRPr lang="en-US" sz="44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45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6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9600" y="2743201"/>
            <a:ext cx="8305800" cy="10668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Participial phrase = a participle and the complements and modifiers that go along with it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participial phrase?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038600"/>
            <a:ext cx="769620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 smtClean="0"/>
              <a:t>SAME ROLE AS AN ADJECTIVE!!!</a:t>
            </a:r>
          </a:p>
          <a:p>
            <a:pPr marL="742950" lvl="1" indent="-285750" algn="ctr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Answers </a:t>
            </a:r>
            <a:r>
              <a:rPr lang="en-US" sz="2800" dirty="0" smtClean="0">
                <a:sym typeface="Wingdings" panose="05000000000000000000" pitchFamily="2" charset="2"/>
              </a:rPr>
              <a:t> Which one?</a:t>
            </a:r>
          </a:p>
          <a:p>
            <a:pPr marL="742950" lvl="1" indent="-285750" algn="ctr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ym typeface="Wingdings" panose="05000000000000000000" pitchFamily="2" charset="2"/>
              </a:rPr>
              <a:t>Answers  What kind?</a:t>
            </a:r>
          </a:p>
        </p:txBody>
      </p:sp>
    </p:spTree>
    <p:extLst>
      <p:ext uri="{BB962C8B-B14F-4D97-AF65-F5344CB8AC3E}">
        <p14:creationId xmlns:p14="http://schemas.microsoft.com/office/powerpoint/2010/main" val="150178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3642852" y="3603523"/>
            <a:ext cx="3177048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117441" y="1676400"/>
            <a:ext cx="2216559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628439" y="4953000"/>
            <a:ext cx="1181561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96001" y="4343400"/>
            <a:ext cx="913478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009479" y="4343400"/>
            <a:ext cx="1448721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05200" y="3035710"/>
            <a:ext cx="18288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306894" y="3596149"/>
            <a:ext cx="1350706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9600" y="3603523"/>
            <a:ext cx="1697294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913306" y="2971800"/>
            <a:ext cx="1697294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" y="1676400"/>
            <a:ext cx="4724400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" y="2286000"/>
            <a:ext cx="25908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0" y="1676400"/>
            <a:ext cx="14478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43800" y="1676400"/>
            <a:ext cx="9144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0400" y="2286000"/>
            <a:ext cx="21336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PARTICIPIAL PHRASES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4000"/>
            <a:ext cx="8461248" cy="45750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Wearing a sheet with eyeholes, little Manfred went trick-or-treating as a mattress.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Hungry, desperate vegetarians marching in front of the capitol declared that cows are plants.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Wearing a long veil and a bikini, the bride shocked the wedding guests.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09600" y="3588775"/>
            <a:ext cx="1697294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334000" y="2971800"/>
            <a:ext cx="3311628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51080" y="4343400"/>
            <a:ext cx="4835320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7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5" grpId="0" animBg="1"/>
      <p:bldP spid="24" grpId="0" animBg="1"/>
      <p:bldP spid="23" grpId="0" animBg="1"/>
      <p:bldP spid="22" grpId="0" animBg="1"/>
      <p:bldP spid="18" grpId="0" animBg="1"/>
      <p:bldP spid="17" grpId="0" animBg="1"/>
      <p:bldP spid="16" grpId="0" animBg="1"/>
      <p:bldP spid="12" grpId="0" animBg="1"/>
      <p:bldP spid="11" grpId="0" animBg="1"/>
      <p:bldP spid="10" grpId="0" animBg="1"/>
      <p:bldP spid="9" grpId="0" animBg="1"/>
      <p:bldP spid="8" grpId="0" animBg="1"/>
      <p:bldP spid="6" grpId="0" animBg="1"/>
      <p:bldP spid="19" grpId="0" animBg="1"/>
      <p:bldP spid="20" grpId="0" animBg="1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5460</TotalTime>
  <Words>389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PARTICIPLES</vt:lpstr>
      <vt:lpstr>What is a participle?</vt:lpstr>
      <vt:lpstr>TYPES OF PARTICIPLES</vt:lpstr>
      <vt:lpstr>BEWARE!!!!</vt:lpstr>
      <vt:lpstr>PRACTICE</vt:lpstr>
      <vt:lpstr>PRACTICE</vt:lpstr>
      <vt:lpstr>PRACTICE</vt:lpstr>
      <vt:lpstr>What is a participial phrase?</vt:lpstr>
      <vt:lpstr>PARTICIPIAL PHRASES</vt:lpstr>
      <vt:lpstr>BEWARE!!!!</vt:lpstr>
      <vt:lpstr>BEWARE!!!!</vt:lpstr>
      <vt:lpstr>BEWARE!!!!</vt:lpstr>
      <vt:lpstr>PUNCTUATION POINTER</vt:lpstr>
      <vt:lpstr>PUNCTUATION POINTER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</dc:creator>
  <cp:lastModifiedBy>Melanie</cp:lastModifiedBy>
  <cp:revision>49</cp:revision>
  <dcterms:created xsi:type="dcterms:W3CDTF">2015-01-06T15:41:05Z</dcterms:created>
  <dcterms:modified xsi:type="dcterms:W3CDTF">2016-04-18T13:43:28Z</dcterms:modified>
</cp:coreProperties>
</file>