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C48F72-1BFC-4969-8F14-EB7B75E5D5C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B036A7-F003-4F65-ABAB-E679060C4D3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SUMMER READING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A STORY: CHARACTER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TRANSITIONAL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When does the character start to change from initial?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the character change from initial?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343400"/>
            <a:ext cx="5638800" cy="1905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Belle swaps places with her father, becoming beast’s prisoner. She must step out of the predictability and comfort of books to her own adventure.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5334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BELLE: TRANSITIONAL - #1</a:t>
            </a:r>
            <a:endParaRPr lang="en-US" dirty="0"/>
          </a:p>
        </p:txBody>
      </p:sp>
      <p:pic>
        <p:nvPicPr>
          <p:cNvPr id="9218" name="Picture 2" descr="https://dettoldisney.files.wordpress.com/2011/11/beauty-and-beast-belle-father-dung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68" y="1143000"/>
            <a:ext cx="5191432" cy="29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8763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 smtClean="0"/>
              <a:t>Beauty and the Beast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34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TRANSITIONAL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When does the character start to change from initial?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the character change from initial?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343400"/>
            <a:ext cx="5638800" cy="1905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Belle begins to believe in the supernatural when she meets the castle’s staff. She is on her own adventure and learning how magical the real world can be.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5334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BELLE: TRANSITIONAL - #2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8763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 smtClean="0"/>
              <a:t>Beauty and the Beast</a:t>
            </a:r>
            <a:endParaRPr lang="en-US" i="1" dirty="0"/>
          </a:p>
        </p:txBody>
      </p:sp>
      <p:pic>
        <p:nvPicPr>
          <p:cNvPr id="10242" name="Picture 2" descr="https://s-media-cache-ak0.pinimg.com/236x/d4/6a/3d/d46a3d98d60ae6b81217b222cf992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29032"/>
            <a:ext cx="3505200" cy="28098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TRANSITIONAL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When does the character start to change from initial?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the character change from initial?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191000"/>
            <a:ext cx="56388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Belle realizes the consequences of being strong minded. She realizes how important it is to have someone to care for you.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5334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BELLE: TRANSITIONAL - #3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8763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 smtClean="0"/>
              <a:t>Beauty and the Beast</a:t>
            </a:r>
            <a:endParaRPr lang="en-US" i="1" dirty="0"/>
          </a:p>
        </p:txBody>
      </p:sp>
      <p:pic>
        <p:nvPicPr>
          <p:cNvPr id="14338" name="Picture 2" descr="http://vignette2.wikia.nocookie.net/disney/images/a/ac/Wolf_Attack.jpg/revision/latest?cb=20110708174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029199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TRANSITIONAL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When does the character start to change from initial?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the character change from initial?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343400"/>
            <a:ext cx="5638800" cy="1905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Belle begins to fall in love with Beast. She is emotionally maturing and experiencing her own love instead of the love of romance novels. 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5334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BELLE: TRANSITIONAL - #4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8763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 smtClean="0"/>
              <a:t>Beauty and the Beast</a:t>
            </a:r>
            <a:endParaRPr lang="en-US" i="1" dirty="0"/>
          </a:p>
        </p:txBody>
      </p:sp>
      <p:pic>
        <p:nvPicPr>
          <p:cNvPr id="12290" name="Picture 2" descr="http://cache.reelz.com/assets/content/repFrame/51022/beautybeastdvdpr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4724400" cy="25908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FINAL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the character like at the end of the novel?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Identify personality, beliefs, etc. 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78277" y="4419600"/>
            <a:ext cx="5638800" cy="1905000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en-US" dirty="0" smtClean="0"/>
              <a:t>Accepted</a:t>
            </a:r>
          </a:p>
          <a:p>
            <a:pPr algn="ctr">
              <a:buFontTx/>
              <a:buChar char="-"/>
            </a:pPr>
            <a:r>
              <a:rPr lang="en-US" dirty="0" smtClean="0"/>
              <a:t>Social </a:t>
            </a:r>
          </a:p>
          <a:p>
            <a:pPr algn="ctr">
              <a:buFontTx/>
              <a:buChar char="-"/>
            </a:pPr>
            <a:r>
              <a:rPr lang="en-US" dirty="0" smtClean="0"/>
              <a:t>Living an adventure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6096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BELLE: FINAL</a:t>
            </a:r>
            <a:endParaRPr lang="en-US" dirty="0"/>
          </a:p>
        </p:txBody>
      </p:sp>
      <p:pic>
        <p:nvPicPr>
          <p:cNvPr id="7" name="Picture 2" descr="https://ladygeekgirl.files.wordpress.com/2013/02/belle-dan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142999"/>
            <a:ext cx="5238750" cy="32004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876300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 smtClean="0"/>
              <a:t>Beauty and the Beast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22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609601"/>
            <a:ext cx="8077200" cy="5105400"/>
            <a:chOff x="76200" y="2262109"/>
            <a:chExt cx="8382000" cy="345289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6200" y="5715000"/>
              <a:ext cx="1447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010400" y="4713431"/>
              <a:ext cx="1447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514168" y="2262109"/>
              <a:ext cx="4343400" cy="34504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867400" y="2262109"/>
              <a:ext cx="1143000" cy="245132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27462" y="5181600"/>
            <a:ext cx="135843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Exposition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8599342">
            <a:off x="2440134" y="3051979"/>
            <a:ext cx="17739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Rising Action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23453" y="424935"/>
            <a:ext cx="124829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Climax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4498461" flipH="1">
            <a:off x="5688018" y="2237180"/>
            <a:ext cx="243069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Falling Action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4451847"/>
            <a:ext cx="135843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Resolution</a:t>
            </a:r>
            <a:endParaRPr lang="en-US" sz="2000" dirty="0"/>
          </a:p>
        </p:txBody>
      </p:sp>
      <p:sp>
        <p:nvSpPr>
          <p:cNvPr id="12" name="Left Arrow Callout 11"/>
          <p:cNvSpPr/>
          <p:nvPr/>
        </p:nvSpPr>
        <p:spPr>
          <a:xfrm>
            <a:off x="1776153" y="5018051"/>
            <a:ext cx="2719647" cy="696949"/>
          </a:xfrm>
          <a:prstGeom prst="leftArrowCallout">
            <a:avLst>
              <a:gd name="adj1" fmla="val 23249"/>
              <a:gd name="adj2" fmla="val 41550"/>
              <a:gd name="adj3" fmla="val 25000"/>
              <a:gd name="adj4" fmla="val 75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15617" y="5169913"/>
            <a:ext cx="1727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</a:t>
            </a:r>
            <a:endParaRPr lang="en-US" dirty="0"/>
          </a:p>
        </p:txBody>
      </p:sp>
      <p:sp>
        <p:nvSpPr>
          <p:cNvPr id="14" name="Left Arrow Callout 13"/>
          <p:cNvSpPr/>
          <p:nvPr/>
        </p:nvSpPr>
        <p:spPr>
          <a:xfrm flipH="1">
            <a:off x="4747953" y="4256051"/>
            <a:ext cx="2719647" cy="696949"/>
          </a:xfrm>
          <a:prstGeom prst="leftArrowCallout">
            <a:avLst>
              <a:gd name="adj1" fmla="val 23249"/>
              <a:gd name="adj2" fmla="val 41550"/>
              <a:gd name="adj3" fmla="val 25000"/>
              <a:gd name="adj4" fmla="val 75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4868135" y="4419859"/>
            <a:ext cx="1727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  <a:endParaRPr lang="en-US" dirty="0"/>
          </a:p>
        </p:txBody>
      </p:sp>
      <p:pic>
        <p:nvPicPr>
          <p:cNvPr id="16" name="Picture 2" descr="https://ladygeekgirl.files.wordpress.com/2013/02/belle-danc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53" y="4869110"/>
            <a:ext cx="1870983" cy="11430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y-v.nl/wp-content/uploads/core/belle-r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83" y="5538965"/>
            <a:ext cx="1926738" cy="105024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-media-cache-ak0.pinimg.com/236x/d4/6a/3d/d46a3d98d60ae6b81217b222cf992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6" y="2895600"/>
            <a:ext cx="1359823" cy="10537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Arrow Callout 20"/>
          <p:cNvSpPr/>
          <p:nvPr/>
        </p:nvSpPr>
        <p:spPr>
          <a:xfrm flipH="1">
            <a:off x="295876" y="3870653"/>
            <a:ext cx="2719647" cy="696949"/>
          </a:xfrm>
          <a:prstGeom prst="leftArrowCallout">
            <a:avLst>
              <a:gd name="adj1" fmla="val 23249"/>
              <a:gd name="adj2" fmla="val 41550"/>
              <a:gd name="adj3" fmla="val 25000"/>
              <a:gd name="adj4" fmla="val 75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flipH="1">
            <a:off x="381000" y="4034461"/>
            <a:ext cx="1946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TRANSITIONAL</a:t>
            </a:r>
            <a:endParaRPr lang="en-US" dirty="0"/>
          </a:p>
        </p:txBody>
      </p:sp>
      <p:sp>
        <p:nvSpPr>
          <p:cNvPr id="23" name="Left Arrow Callout 22"/>
          <p:cNvSpPr/>
          <p:nvPr/>
        </p:nvSpPr>
        <p:spPr>
          <a:xfrm flipH="1">
            <a:off x="1436534" y="2227330"/>
            <a:ext cx="2719647" cy="696949"/>
          </a:xfrm>
          <a:prstGeom prst="leftArrowCallout">
            <a:avLst>
              <a:gd name="adj1" fmla="val 23249"/>
              <a:gd name="adj2" fmla="val 41550"/>
              <a:gd name="adj3" fmla="val 25000"/>
              <a:gd name="adj4" fmla="val 75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http://vignette2.wikia.nocookie.net/disney/images/a/ac/Wolf_Attack.jpg/revision/latest?cb=201107081740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8" y="1200175"/>
            <a:ext cx="2281999" cy="11755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eft Arrow Callout 25"/>
          <p:cNvSpPr/>
          <p:nvPr/>
        </p:nvSpPr>
        <p:spPr>
          <a:xfrm flipH="1">
            <a:off x="2499583" y="1091014"/>
            <a:ext cx="2719647" cy="696949"/>
          </a:xfrm>
          <a:prstGeom prst="leftArrowCallout">
            <a:avLst>
              <a:gd name="adj1" fmla="val 23249"/>
              <a:gd name="adj2" fmla="val 41550"/>
              <a:gd name="adj3" fmla="val 25000"/>
              <a:gd name="adj4" fmla="val 75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flipH="1">
            <a:off x="2584707" y="1254822"/>
            <a:ext cx="1946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TRANSITIONAL</a:t>
            </a:r>
            <a:endParaRPr lang="en-US" dirty="0"/>
          </a:p>
        </p:txBody>
      </p:sp>
      <p:pic>
        <p:nvPicPr>
          <p:cNvPr id="28" name="Picture 2" descr="http://cache.reelz.com/assets/content/repFrame/51022/beautybeastdvdpre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66" y="119493"/>
            <a:ext cx="1970656" cy="108068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flipH="1">
            <a:off x="1522669" y="2412310"/>
            <a:ext cx="1946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TRANSITIONAL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54071" y="1624154"/>
            <a:ext cx="6406552" cy="3416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CHARACTER DEVELOPMENT IS CONNECTED TO PLOT POINTS!!!!!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488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32" grpId="0" animBg="1"/>
      <p:bldP spid="33" grpId="0" animBg="1"/>
      <p:bldP spid="33" grpId="1" animBg="1"/>
      <p:bldP spid="3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620000" cy="2514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Character Development</a:t>
            </a:r>
          </a:p>
          <a:p>
            <a:endParaRPr lang="en-US" sz="2800" dirty="0" smtClean="0"/>
          </a:p>
          <a:p>
            <a:endParaRPr lang="en-US" sz="1000" dirty="0"/>
          </a:p>
          <a:p>
            <a:r>
              <a:rPr lang="en-US" sz="2000" dirty="0" smtClean="0"/>
              <a:t>The Change a character undergoes as a result of the conflict / conflicts encountered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CHARACTER DEVELOPMENT?</a:t>
            </a:r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>
            <a:off x="4191000" y="3326990"/>
            <a:ext cx="838200" cy="559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1888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Dynamic characters = must have character development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Character development is product of plot events </a:t>
            </a:r>
            <a:endParaRPr lang="en-US" sz="2400" dirty="0"/>
          </a:p>
        </p:txBody>
      </p:sp>
      <p:pic>
        <p:nvPicPr>
          <p:cNvPr id="1026" name="Picture 2" descr="http://www.justkeepswimming.co.uk/wp-content/uploads/2012/04/Ar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648">
            <a:off x="442651" y="567814"/>
            <a:ext cx="1722309" cy="215511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236x/87/c6/cd/87c6cdc40ea40de88760dd25b1cdcf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016">
            <a:off x="7135394" y="647161"/>
            <a:ext cx="1586156" cy="205168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6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Finding </a:t>
            </a:r>
            <a:r>
              <a:rPr lang="en-US" i="1" dirty="0" err="1" smtClean="0"/>
              <a:t>Nemo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INITIAL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character like at beginning of book? 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Identify personality, internal conflicts, etc. 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343400"/>
            <a:ext cx="5638800" cy="1905000"/>
          </a:xfrm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en-US" dirty="0" smtClean="0"/>
              <a:t>Suffering great loss (PTSD)</a:t>
            </a:r>
          </a:p>
          <a:p>
            <a:pPr algn="ctr">
              <a:buFontTx/>
              <a:buChar char="-"/>
            </a:pPr>
            <a:r>
              <a:rPr lang="en-US" dirty="0" smtClean="0"/>
              <a:t>Overprotective</a:t>
            </a:r>
          </a:p>
          <a:p>
            <a:pPr algn="ctr">
              <a:buFontTx/>
              <a:buChar char="-"/>
            </a:pPr>
            <a:r>
              <a:rPr lang="en-US" dirty="0" smtClean="0"/>
              <a:t>Overly smothers </a:t>
            </a:r>
            <a:r>
              <a:rPr lang="en-US" dirty="0" err="1" smtClean="0"/>
              <a:t>Nemo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smtClean="0"/>
              <a:t>Strict and uptight</a:t>
            </a:r>
            <a:endParaRPr lang="en-US" dirty="0"/>
          </a:p>
        </p:txBody>
      </p:sp>
      <p:pic>
        <p:nvPicPr>
          <p:cNvPr id="2050" name="Picture 2" descr="http://www.solarnavigator.net/films_movies_actors/cartoons/cartoon_images/finding_nemo_marlin_clown_fish_telling_j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2895600" cy="25812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6858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MARLIN: INITIAL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Finding </a:t>
            </a:r>
            <a:r>
              <a:rPr lang="en-US" i="1" dirty="0" err="1" smtClean="0"/>
              <a:t>Nemo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TRANSITIONAL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When does the character start to change from initial?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the character change from initial?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724400"/>
            <a:ext cx="5638800" cy="1524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Marlin’s over protectiveness pushes </a:t>
            </a:r>
            <a:r>
              <a:rPr lang="en-US" dirty="0" err="1" smtClean="0"/>
              <a:t>Nemo</a:t>
            </a:r>
            <a:r>
              <a:rPr lang="en-US" dirty="0" smtClean="0"/>
              <a:t> to prove his ability. Marlin begins to realize </a:t>
            </a:r>
            <a:r>
              <a:rPr lang="en-US" smtClean="0"/>
              <a:t>that over-restricting </a:t>
            </a:r>
            <a:r>
              <a:rPr lang="en-US" dirty="0" smtClean="0"/>
              <a:t>may not always be effective.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5334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MARLIN: TRANSITIONAL - #1</a:t>
            </a:r>
            <a:endParaRPr lang="en-US" dirty="0"/>
          </a:p>
        </p:txBody>
      </p:sp>
      <p:pic>
        <p:nvPicPr>
          <p:cNvPr id="3074" name="Picture 2" descr="https://s-media-cache-ak0.pinimg.com/236x/c2/b1/87/c2b1879c507d9fb2694dcaba60185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42" y="1219200"/>
            <a:ext cx="4267200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Finding </a:t>
            </a:r>
            <a:r>
              <a:rPr lang="en-US" i="1" dirty="0" err="1" smtClean="0"/>
              <a:t>Nemo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TRANSITIONAL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When does the character start to change from initial?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the character change from initial?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343400"/>
            <a:ext cx="5638800" cy="1905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Marlin and Dory attend the “Fish Are Friends” support group meeting. Marlin begins to reconsider his immediate doubts about others based off past experiences.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5334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MARLIN: TRANSITIONAL - #2</a:t>
            </a:r>
            <a:endParaRPr lang="en-US" dirty="0"/>
          </a:p>
        </p:txBody>
      </p:sp>
      <p:pic>
        <p:nvPicPr>
          <p:cNvPr id="4098" name="Picture 2" descr="http://www.toonbarn.com/wordpress/wp-content/uploads/2012/08/finding-nemo-shark-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5715000" cy="28575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Finding </a:t>
            </a:r>
            <a:r>
              <a:rPr lang="en-US" i="1" dirty="0" err="1" smtClean="0"/>
              <a:t>Nemo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TRANSITIONAL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When does the character start to change from initial?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the character change from initial?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343400"/>
            <a:ext cx="5638800" cy="1905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Marlin thinks </a:t>
            </a:r>
            <a:r>
              <a:rPr lang="en-US" dirty="0" err="1" smtClean="0"/>
              <a:t>Nemo</a:t>
            </a:r>
            <a:r>
              <a:rPr lang="en-US" dirty="0" smtClean="0"/>
              <a:t> is gone, causing him to be very sad. In losing his son, he regrets not letting him have fun and push his abilities before.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5334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MARLIN: TRANSITIONAL - #3</a:t>
            </a:r>
            <a:endParaRPr lang="en-US" dirty="0"/>
          </a:p>
        </p:txBody>
      </p:sp>
      <p:pic>
        <p:nvPicPr>
          <p:cNvPr id="5122" name="Picture 2" descr="http://3.bp.blogspot.com/-v7pBgyxg-m4/UmFEfOLlN5I/AAAAAAAACEc/Q1uNBmrw-6w/s1600/nemo+d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70" y="1219200"/>
            <a:ext cx="5076259" cy="27511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Finding </a:t>
            </a:r>
            <a:r>
              <a:rPr lang="en-US" i="1" dirty="0" err="1" smtClean="0"/>
              <a:t>Nemo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TRANSITIONAL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When does the character start to change from initial?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the character change from initial?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343400"/>
            <a:ext cx="56388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Marlin must “let go” of </a:t>
            </a:r>
            <a:r>
              <a:rPr lang="en-US" dirty="0" err="1" smtClean="0"/>
              <a:t>Nemo</a:t>
            </a:r>
            <a:r>
              <a:rPr lang="en-US" dirty="0" smtClean="0"/>
              <a:t> and trust in his knowledge and ability to motivate the fish to swim down in the net. 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5334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MARLIN: TRANSITIONAL - #4</a:t>
            </a:r>
            <a:endParaRPr lang="en-US" dirty="0"/>
          </a:p>
        </p:txBody>
      </p:sp>
      <p:pic>
        <p:nvPicPr>
          <p:cNvPr id="6146" name="Picture 2" descr="https://i.ytimg.com/vi/XZAYrJ8FTkg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56070"/>
            <a:ext cx="5181600" cy="270632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Finding </a:t>
            </a:r>
            <a:r>
              <a:rPr lang="en-US" i="1" dirty="0" err="1" smtClean="0"/>
              <a:t>Nemo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FINAL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the character like at the end of the novel?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Identify personality, beliefs, etc. 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343400"/>
            <a:ext cx="5638800" cy="1905000"/>
          </a:xfrm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en-US" dirty="0" smtClean="0"/>
              <a:t>Becomes less protective</a:t>
            </a:r>
          </a:p>
          <a:p>
            <a:pPr algn="ctr">
              <a:buFontTx/>
              <a:buChar char="-"/>
            </a:pPr>
            <a:r>
              <a:rPr lang="en-US" dirty="0" smtClean="0"/>
              <a:t>Trusts in </a:t>
            </a:r>
            <a:r>
              <a:rPr lang="en-US" dirty="0" err="1" smtClean="0"/>
              <a:t>Nemo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smtClean="0"/>
              <a:t>Better parent</a:t>
            </a:r>
          </a:p>
          <a:p>
            <a:pPr algn="ctr">
              <a:buFontTx/>
              <a:buChar char="-"/>
            </a:pPr>
            <a:r>
              <a:rPr lang="en-US" dirty="0" smtClean="0"/>
              <a:t>Happier 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6096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MARLIN: FINAL</a:t>
            </a:r>
            <a:endParaRPr lang="en-US" dirty="0"/>
          </a:p>
        </p:txBody>
      </p:sp>
      <p:pic>
        <p:nvPicPr>
          <p:cNvPr id="7170" name="Picture 2" descr="https://encrypted-tbn1.gstatic.com/images?q=tbn:ANd9GcQmGWQljjFZdvKxHMOiKkGFha9J6i1LH7hOXsojP6_em3RpoFs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94" y="1219200"/>
            <a:ext cx="48768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Beauty and the Beast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Character Development: INITIAL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is character like at beginning of book? </a:t>
            </a:r>
          </a:p>
          <a:p>
            <a:pPr marL="342900" indent="-3429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Identify personality, internal conflicts, etc. 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4343400"/>
            <a:ext cx="5638800" cy="1905000"/>
          </a:xfrm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en-US" dirty="0" smtClean="0"/>
              <a:t>Intelligent</a:t>
            </a:r>
          </a:p>
          <a:p>
            <a:pPr algn="ctr">
              <a:buFontTx/>
              <a:buChar char="-"/>
            </a:pPr>
            <a:r>
              <a:rPr lang="en-US" dirty="0" smtClean="0"/>
              <a:t>Lonely </a:t>
            </a:r>
          </a:p>
          <a:p>
            <a:pPr algn="ctr">
              <a:buFontTx/>
              <a:buChar char="-"/>
            </a:pPr>
            <a:r>
              <a:rPr lang="en-US" dirty="0" smtClean="0"/>
              <a:t>Lost in her books</a:t>
            </a:r>
          </a:p>
          <a:p>
            <a:pPr algn="ctr">
              <a:buFontTx/>
              <a:buChar char="-"/>
            </a:pPr>
            <a:r>
              <a:rPr lang="en-US" dirty="0" smtClean="0"/>
              <a:t>Reading about adventure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685800"/>
            <a:ext cx="5638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dirty="0" smtClean="0"/>
              <a:t>BELLE: INITIAL</a:t>
            </a:r>
            <a:endParaRPr lang="en-US" dirty="0"/>
          </a:p>
        </p:txBody>
      </p:sp>
      <p:pic>
        <p:nvPicPr>
          <p:cNvPr id="8194" name="Picture 2" descr="http://cy-v.nl/wp-content/uploads/core/belle-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4752975" cy="2590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</TotalTime>
  <Words>673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ELEMENTS OF A STORY: CHARACTER DEVELOPMENT</vt:lpstr>
      <vt:lpstr>WHAT IS CHARACTER DEVELOPMENT?</vt:lpstr>
      <vt:lpstr>Finding Nemo</vt:lpstr>
      <vt:lpstr>Finding Nemo</vt:lpstr>
      <vt:lpstr>Finding Nemo</vt:lpstr>
      <vt:lpstr>Finding Nemo</vt:lpstr>
      <vt:lpstr>Finding Nemo</vt:lpstr>
      <vt:lpstr>Finding Nemo</vt:lpstr>
      <vt:lpstr>Beauty and the Beast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 STORY: CHARACTER DEVELOPMENT</dc:title>
  <dc:creator>Melanie</dc:creator>
  <cp:lastModifiedBy>Melanie</cp:lastModifiedBy>
  <cp:revision>11</cp:revision>
  <dcterms:created xsi:type="dcterms:W3CDTF">2016-08-11T15:37:39Z</dcterms:created>
  <dcterms:modified xsi:type="dcterms:W3CDTF">2016-08-11T17:39:39Z</dcterms:modified>
</cp:coreProperties>
</file>