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4" r:id="rId11"/>
    <p:sldId id="28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F785-89DF-405C-A873-A4A3A0D0527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9891C-7339-4EC7-BF9D-83098A37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4C066E-A8D0-487B-A8A0-C73DDCF3D1F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D5D5C9-83FE-4A53-968E-F086A7A1473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ELEMENTS OF A STORY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reading – Notes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23622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Minor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vs.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Major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Person, animal, or figure portrayed in a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FINDING NEMO</a:t>
            </a:r>
            <a:endParaRPr lang="en-US" sz="3200" b="1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6419" y="3886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Protagonist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vs.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Antagonist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51054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Static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vs.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Dynamic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5581650" y="4210050"/>
            <a:ext cx="647700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400550" y="5004619"/>
            <a:ext cx="3009900" cy="10987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Major </a:t>
            </a:r>
          </a:p>
          <a:p>
            <a:pPr algn="ctr"/>
            <a:r>
              <a:rPr lang="en-US" dirty="0" smtClean="0"/>
              <a:t>Static</a:t>
            </a:r>
          </a:p>
        </p:txBody>
      </p:sp>
      <p:pic>
        <p:nvPicPr>
          <p:cNvPr id="25602" name="Picture 2" descr="https://encrypted-tbn0.gstatic.com/images?q=tbn:ANd9GcQq57v3qjzW86_HEYglSL1I6v0la8k3uIhKRLZ_uDgXuorkb4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5342"/>
            <a:ext cx="4343400" cy="2590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23622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Minor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vs.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Major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Person, animal, or figure portrayed in a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TOY STORY</a:t>
            </a:r>
            <a:endParaRPr lang="en-US" sz="3200" b="1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6419" y="3886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Protagonist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vs.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Antagonist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51054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Static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vs.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Dynamic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5581650" y="3981450"/>
            <a:ext cx="647700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400550" y="4724400"/>
            <a:ext cx="3009900" cy="152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Protagonist</a:t>
            </a:r>
          </a:p>
          <a:p>
            <a:pPr algn="ctr"/>
            <a:r>
              <a:rPr lang="en-US" dirty="0" smtClean="0"/>
              <a:t>Major</a:t>
            </a:r>
          </a:p>
          <a:p>
            <a:pPr algn="ctr"/>
            <a:r>
              <a:rPr lang="en-US" dirty="0" smtClean="0"/>
              <a:t>Dynamic </a:t>
            </a:r>
          </a:p>
        </p:txBody>
      </p:sp>
      <p:pic>
        <p:nvPicPr>
          <p:cNvPr id="26626" name="Picture 2" descr="http://vignette3.wikia.nocookie.net/disney/images/4/42/Woody_Toy_Story_2.jpg/revision/latest?cb=2011112920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66824"/>
            <a:ext cx="5381625" cy="26193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2593975"/>
            <a:ext cx="6480174" cy="1673225"/>
          </a:xfrm>
        </p:spPr>
        <p:txBody>
          <a:bodyPr/>
          <a:lstStyle/>
          <a:p>
            <a:r>
              <a:rPr lang="en-US" sz="2000" dirty="0" smtClean="0"/>
              <a:t>CONFLICT</a:t>
            </a:r>
          </a:p>
          <a:p>
            <a:endParaRPr lang="en-US" dirty="0"/>
          </a:p>
          <a:p>
            <a:r>
              <a:rPr lang="en-US" sz="2000" dirty="0" smtClean="0"/>
              <a:t>Any struggle between two forces; drives the plot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#3: CONFLICT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330868" y="29718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http://www.pe.com/pictures/2013__02__DISNEY_0226-380x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495">
            <a:off x="292603" y="4422414"/>
            <a:ext cx="3361405" cy="14013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jimhillmedia.com/mb/images/upload/facilier-6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152">
            <a:off x="5601160" y="2601926"/>
            <a:ext cx="3361405" cy="10960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4212" y="4153611"/>
            <a:ext cx="50377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One central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Multiple conflicts within plot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P.P. main conflict = Hook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P.P. multi. conflicts = battle with Indians, </a:t>
            </a:r>
            <a:r>
              <a:rPr lang="en-US" sz="2200" dirty="0" err="1" smtClean="0"/>
              <a:t>Tinkerbell’s</a:t>
            </a:r>
            <a:r>
              <a:rPr lang="en-US" sz="2200" dirty="0" smtClean="0"/>
              <a:t> jealousy, losing shadow, etc.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21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#3: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Autofit/>
          </a:bodyPr>
          <a:lstStyle/>
          <a:p>
            <a:r>
              <a:rPr lang="en-US" sz="3200" cap="small" dirty="0" smtClean="0"/>
              <a:t>Man vs. Man</a:t>
            </a:r>
          </a:p>
          <a:p>
            <a:pPr lvl="1"/>
            <a:r>
              <a:rPr lang="en-US" sz="2400" dirty="0" smtClean="0"/>
              <a:t>Opposing desires, interests, etc. b/w two characters</a:t>
            </a:r>
          </a:p>
          <a:p>
            <a:pPr lvl="1"/>
            <a:r>
              <a:rPr lang="en-US" sz="2400" dirty="0" smtClean="0"/>
              <a:t>Typically between protagonists and antagonist</a:t>
            </a:r>
          </a:p>
          <a:p>
            <a:endParaRPr lang="en-US" sz="1200" cap="small" dirty="0" smtClean="0"/>
          </a:p>
          <a:p>
            <a:r>
              <a:rPr lang="en-US" sz="3200" cap="small" dirty="0" smtClean="0"/>
              <a:t>Man </a:t>
            </a:r>
            <a:r>
              <a:rPr lang="en-US" sz="3200" cap="small" dirty="0"/>
              <a:t>vs. Self</a:t>
            </a:r>
          </a:p>
          <a:p>
            <a:pPr lvl="1"/>
            <a:r>
              <a:rPr lang="en-US" sz="2400" dirty="0" smtClean="0"/>
              <a:t>Internal struggle of protagonist (i.e. decide between good &amp; evil, overcome self-doubts)</a:t>
            </a:r>
          </a:p>
          <a:p>
            <a:pPr lvl="1"/>
            <a:r>
              <a:rPr lang="en-US" sz="2400" dirty="0" smtClean="0"/>
              <a:t>External forces prompt internal changes</a:t>
            </a:r>
          </a:p>
          <a:p>
            <a:endParaRPr lang="en-US" sz="1200" cap="small" dirty="0" smtClean="0"/>
          </a:p>
          <a:p>
            <a:r>
              <a:rPr lang="en-US" sz="3200" cap="small" dirty="0" smtClean="0"/>
              <a:t>Man </a:t>
            </a:r>
            <a:r>
              <a:rPr lang="en-US" sz="3200" cap="small" dirty="0"/>
              <a:t>vs. Nature</a:t>
            </a:r>
          </a:p>
          <a:p>
            <a:pPr lvl="1"/>
            <a:r>
              <a:rPr lang="en-US" sz="2400" dirty="0" smtClean="0"/>
              <a:t>Opposition from natural forces (i.e. storm, tornado)</a:t>
            </a:r>
          </a:p>
        </p:txBody>
      </p:sp>
    </p:spTree>
    <p:extLst>
      <p:ext uri="{BB962C8B-B14F-4D97-AF65-F5344CB8AC3E}">
        <p14:creationId xmlns:p14="http://schemas.microsoft.com/office/powerpoint/2010/main" val="35908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#3: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724400"/>
          </a:xfrm>
        </p:spPr>
        <p:txBody>
          <a:bodyPr>
            <a:noAutofit/>
          </a:bodyPr>
          <a:lstStyle/>
          <a:p>
            <a:r>
              <a:rPr lang="en-US" sz="3200" cap="small" dirty="0" smtClean="0"/>
              <a:t>Man vs. Society</a:t>
            </a:r>
          </a:p>
          <a:p>
            <a:pPr lvl="1"/>
            <a:r>
              <a:rPr lang="en-US" sz="2400" dirty="0" smtClean="0"/>
              <a:t>Struggle between man and social norms of society</a:t>
            </a:r>
          </a:p>
          <a:p>
            <a:pPr marL="0" indent="0">
              <a:buNone/>
            </a:pPr>
            <a:endParaRPr lang="en-US" sz="2000" cap="small" dirty="0" smtClean="0"/>
          </a:p>
          <a:p>
            <a:r>
              <a:rPr lang="en-US" sz="3200" cap="small" dirty="0" smtClean="0"/>
              <a:t>Man vs. Technology</a:t>
            </a:r>
          </a:p>
          <a:p>
            <a:pPr lvl="1"/>
            <a:r>
              <a:rPr lang="en-US" sz="2400" dirty="0" smtClean="0"/>
              <a:t>Struggle between man and manmade machines</a:t>
            </a:r>
          </a:p>
          <a:p>
            <a:pPr marL="0" indent="0">
              <a:buNone/>
            </a:pPr>
            <a:endParaRPr lang="en-US" sz="2000" cap="small" dirty="0" smtClean="0"/>
          </a:p>
          <a:p>
            <a:r>
              <a:rPr lang="en-US" sz="3200" cap="small" dirty="0" smtClean="0"/>
              <a:t>Man vs. Fate</a:t>
            </a:r>
          </a:p>
          <a:p>
            <a:pPr lvl="1"/>
            <a:r>
              <a:rPr lang="en-US" sz="2400" dirty="0" smtClean="0"/>
              <a:t>Struggle against protagonist and what has been pre-determined for that person</a:t>
            </a:r>
          </a:p>
        </p:txBody>
      </p:sp>
    </p:spTree>
    <p:extLst>
      <p:ext uri="{BB962C8B-B14F-4D97-AF65-F5344CB8AC3E}">
        <p14:creationId xmlns:p14="http://schemas.microsoft.com/office/powerpoint/2010/main" val="12093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Man vs. Man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err="1" smtClean="0">
                <a:solidFill>
                  <a:srgbClr val="FFC000"/>
                </a:solidFill>
              </a:rPr>
              <a:t>Man</a:t>
            </a:r>
            <a:r>
              <a:rPr lang="en-US" b="0" cap="small" dirty="0" smtClean="0">
                <a:solidFill>
                  <a:srgbClr val="FFC000"/>
                </a:solidFill>
              </a:rPr>
              <a:t> vs. Self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Nature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Society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Tech.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Fate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Struggle between two forces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56388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Main: Man vs. Society</a:t>
            </a:r>
          </a:p>
          <a:p>
            <a:pPr lvl="1" algn="ctr"/>
            <a:r>
              <a:rPr lang="en-US" cap="small" dirty="0" smtClean="0"/>
              <a:t>Minor: Man. vs. Nature</a:t>
            </a:r>
          </a:p>
          <a:p>
            <a:pPr lvl="1" algn="ctr"/>
            <a:r>
              <a:rPr lang="en-US" cap="small" dirty="0" smtClean="0"/>
              <a:t>Minor: Man vs. Man </a:t>
            </a:r>
            <a:endParaRPr lang="en-US" cap="smal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TARZAN</a:t>
            </a:r>
            <a:endParaRPr lang="en-US" sz="3200" b="1" i="1" dirty="0"/>
          </a:p>
        </p:txBody>
      </p:sp>
      <p:pic>
        <p:nvPicPr>
          <p:cNvPr id="8196" name="Picture 4" descr="http://2.bp.blogspot.com/-9O_2QQHAoGA/VfncFIbQ7zI/AAAAAAAAhM0/rswcYL4suVY/s1600/Tarzan-disneyscreencaps.com-7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57300"/>
            <a:ext cx="5257800" cy="34290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Man vs. Man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err="1" smtClean="0">
                <a:solidFill>
                  <a:srgbClr val="FFC000"/>
                </a:solidFill>
              </a:rPr>
              <a:t>Man</a:t>
            </a:r>
            <a:r>
              <a:rPr lang="en-US" b="0" cap="small" dirty="0" smtClean="0">
                <a:solidFill>
                  <a:srgbClr val="FFC000"/>
                </a:solidFill>
              </a:rPr>
              <a:t> vs. Self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Nature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Society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Tech.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Fate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Struggle between two forces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56388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Main: Man vs. Man</a:t>
            </a:r>
          </a:p>
          <a:p>
            <a:pPr lvl="1" algn="ctr"/>
            <a:r>
              <a:rPr lang="en-US" cap="small" dirty="0" smtClean="0"/>
              <a:t>Minor: Man. vs. Nature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SNOW WHITE</a:t>
            </a:r>
            <a:endParaRPr lang="en-US" sz="3200" b="1" i="1" dirty="0"/>
          </a:p>
        </p:txBody>
      </p:sp>
      <p:pic>
        <p:nvPicPr>
          <p:cNvPr id="9218" name="Picture 2" descr="http://www.readjunk.com/wp-content/uploads/2009/10/snowwhite_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8" y="1257300"/>
            <a:ext cx="5066002" cy="32670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Man vs. Man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err="1" smtClean="0">
                <a:solidFill>
                  <a:srgbClr val="FFC000"/>
                </a:solidFill>
              </a:rPr>
              <a:t>Man</a:t>
            </a:r>
            <a:r>
              <a:rPr lang="en-US" b="0" cap="small" dirty="0" smtClean="0">
                <a:solidFill>
                  <a:srgbClr val="FFC000"/>
                </a:solidFill>
              </a:rPr>
              <a:t> vs. Self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Nature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Society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Tech.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Man vs. Fate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Struggle between two forces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56388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Main: Man vs. Fate</a:t>
            </a:r>
          </a:p>
          <a:p>
            <a:pPr lvl="1" algn="ctr"/>
            <a:r>
              <a:rPr lang="en-US" cap="small" dirty="0" smtClean="0"/>
              <a:t>Minor: Man. Vs. Man</a:t>
            </a:r>
          </a:p>
          <a:p>
            <a:pPr lvl="1" algn="ctr"/>
            <a:endParaRPr lang="en-US" cap="small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ELLA ENCHANTED</a:t>
            </a:r>
            <a:endParaRPr lang="en-US" sz="3200" b="1" i="1" dirty="0"/>
          </a:p>
        </p:txBody>
      </p:sp>
      <p:pic>
        <p:nvPicPr>
          <p:cNvPr id="10242" name="Picture 2" descr="http://5wordmoviereviews.files.wordpress.com/2012/06/ella_enchanted_fig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57300"/>
            <a:ext cx="4800600" cy="3162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2517775"/>
            <a:ext cx="4419600" cy="1673225"/>
          </a:xfrm>
        </p:spPr>
        <p:txBody>
          <a:bodyPr/>
          <a:lstStyle/>
          <a:p>
            <a:r>
              <a:rPr lang="en-US" sz="2000" dirty="0" smtClean="0"/>
              <a:t>PLOT</a:t>
            </a:r>
          </a:p>
          <a:p>
            <a:endParaRPr lang="en-US" sz="2800" dirty="0"/>
          </a:p>
          <a:p>
            <a:r>
              <a:rPr lang="en-US" sz="2000" dirty="0" smtClean="0"/>
              <a:t>Events that make </a:t>
            </a:r>
          </a:p>
          <a:p>
            <a:r>
              <a:rPr lang="en-US" sz="2000" dirty="0" smtClean="0"/>
              <a:t>up story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#4: PLOT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475867" y="3014815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4217819"/>
            <a:ext cx="388493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Sequenced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Related to one another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Driven by main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2" name="Picture 14" descr="https://c2.staticflickr.com/8/7175/6487204387_7f5ffe5f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11215"/>
            <a:ext cx="3185652" cy="33579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#4: PLOT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200" y="2262109"/>
            <a:ext cx="8382000" cy="3452891"/>
            <a:chOff x="76200" y="2262109"/>
            <a:chExt cx="8382000" cy="34528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" y="5715000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10400" y="4713431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4168" y="2262109"/>
              <a:ext cx="4343400" cy="34504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7400" y="2262109"/>
              <a:ext cx="1143000" cy="24513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" y="5181600"/>
            <a:ext cx="14097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Exposition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 rot="19210650">
            <a:off x="2445361" y="3579841"/>
            <a:ext cx="18408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Rising Action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0" y="1892777"/>
            <a:ext cx="1295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3986701" flipH="1">
            <a:off x="5924195" y="3157210"/>
            <a:ext cx="164393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Falling Action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4207904"/>
            <a:ext cx="14097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Resolution</a:t>
            </a:r>
            <a:endParaRPr lang="en-US" sz="2000" dirty="0"/>
          </a:p>
        </p:txBody>
      </p:sp>
      <p:sp>
        <p:nvSpPr>
          <p:cNvPr id="24" name="Down Arrow Callout 23"/>
          <p:cNvSpPr/>
          <p:nvPr/>
        </p:nvSpPr>
        <p:spPr>
          <a:xfrm rot="5921015">
            <a:off x="2161998" y="4343400"/>
            <a:ext cx="1334131" cy="2590800"/>
          </a:xfrm>
          <a:prstGeom prst="downArrowCallout">
            <a:avLst>
              <a:gd name="adj1" fmla="val 11553"/>
              <a:gd name="adj2" fmla="val 13736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497188">
            <a:off x="2427006" y="5141782"/>
            <a:ext cx="162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Character, setting, background intro</a:t>
            </a:r>
            <a:endParaRPr lang="en-US" sz="1600" dirty="0"/>
          </a:p>
        </p:txBody>
      </p:sp>
      <p:sp>
        <p:nvSpPr>
          <p:cNvPr id="26" name="Down Arrow Callout 25"/>
          <p:cNvSpPr/>
          <p:nvPr/>
        </p:nvSpPr>
        <p:spPr>
          <a:xfrm rot="15363438" flipH="1">
            <a:off x="5362897" y="3546920"/>
            <a:ext cx="1334131" cy="2590800"/>
          </a:xfrm>
          <a:prstGeom prst="downArrowCallout">
            <a:avLst>
              <a:gd name="adj1" fmla="val 11553"/>
              <a:gd name="adj2" fmla="val 13736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0669019">
            <a:off x="4751325" y="4321396"/>
            <a:ext cx="162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Conflict outcome is decided; all loose ends tied</a:t>
            </a:r>
            <a:endParaRPr lang="en-US" sz="1600" dirty="0"/>
          </a:p>
        </p:txBody>
      </p:sp>
      <p:sp>
        <p:nvSpPr>
          <p:cNvPr id="28" name="Down Arrow Callout 27"/>
          <p:cNvSpPr/>
          <p:nvPr/>
        </p:nvSpPr>
        <p:spPr>
          <a:xfrm rot="18653851">
            <a:off x="1033024" y="1839602"/>
            <a:ext cx="1334131" cy="2590800"/>
          </a:xfrm>
          <a:prstGeom prst="downArrowCallout">
            <a:avLst>
              <a:gd name="adj1" fmla="val 11553"/>
              <a:gd name="adj2" fmla="val 13736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8643229">
            <a:off x="746619" y="2171273"/>
            <a:ext cx="1220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Events building and increasing conflict</a:t>
            </a:r>
            <a:endParaRPr lang="en-US" sz="1600" dirty="0"/>
          </a:p>
        </p:txBody>
      </p:sp>
      <p:sp>
        <p:nvSpPr>
          <p:cNvPr id="30" name="Down Arrow Callout 29"/>
          <p:cNvSpPr/>
          <p:nvPr/>
        </p:nvSpPr>
        <p:spPr>
          <a:xfrm rot="15678985" flipH="1">
            <a:off x="3076398" y="1007396"/>
            <a:ext cx="1334131" cy="2590800"/>
          </a:xfrm>
          <a:prstGeom prst="downArrowCallout">
            <a:avLst>
              <a:gd name="adj1" fmla="val 11553"/>
              <a:gd name="adj2" fmla="val 13736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1102812" flipH="1">
            <a:off x="2526897" y="1767803"/>
            <a:ext cx="1621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Conflict reaches highest point; most important/ exciting part</a:t>
            </a:r>
            <a:endParaRPr lang="en-US" sz="1600" dirty="0"/>
          </a:p>
        </p:txBody>
      </p:sp>
      <p:sp>
        <p:nvSpPr>
          <p:cNvPr id="32" name="Down Arrow Callout 31"/>
          <p:cNvSpPr/>
          <p:nvPr/>
        </p:nvSpPr>
        <p:spPr>
          <a:xfrm rot="3985601">
            <a:off x="7201091" y="1637812"/>
            <a:ext cx="1334131" cy="2120959"/>
          </a:xfrm>
          <a:prstGeom prst="downArrowCallout">
            <a:avLst>
              <a:gd name="adj1" fmla="val 11553"/>
              <a:gd name="adj2" fmla="val 13313"/>
              <a:gd name="adj3" fmla="val 22089"/>
              <a:gd name="adj4" fmla="val 7663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0161774">
            <a:off x="7300413" y="2141965"/>
            <a:ext cx="1621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Events decreasing conflict </a:t>
            </a:r>
            <a:endParaRPr lang="en-US" sz="1600" dirty="0"/>
          </a:p>
        </p:txBody>
      </p:sp>
      <p:sp>
        <p:nvSpPr>
          <p:cNvPr id="35" name="Line Callout 1 (No Border) 34"/>
          <p:cNvSpPr/>
          <p:nvPr/>
        </p:nvSpPr>
        <p:spPr>
          <a:xfrm>
            <a:off x="7201554" y="294968"/>
            <a:ext cx="1819702" cy="1305232"/>
          </a:xfrm>
          <a:prstGeom prst="callout1">
            <a:avLst>
              <a:gd name="adj1" fmla="val 67886"/>
              <a:gd name="adj2" fmla="val 975"/>
              <a:gd name="adj3" fmla="val 112500"/>
              <a:gd name="adj4" fmla="val -383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flipH="1">
            <a:off x="7275762" y="417080"/>
            <a:ext cx="162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Last possible moment where outcome could be different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6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/>
              <a:t>Basic Elements</a:t>
            </a:r>
            <a:endParaRPr lang="en-US" sz="4000" cap="small" dirty="0"/>
          </a:p>
        </p:txBody>
      </p:sp>
      <p:pic>
        <p:nvPicPr>
          <p:cNvPr id="1026" name="Picture 2" descr="Image result for boo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27" y="2020756"/>
            <a:ext cx="5945273" cy="34289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2400" y="1354409"/>
            <a:ext cx="3180541" cy="3588508"/>
            <a:chOff x="152400" y="1354409"/>
            <a:chExt cx="3180541" cy="3588508"/>
          </a:xfrm>
        </p:grpSpPr>
        <p:sp>
          <p:nvSpPr>
            <p:cNvPr id="17" name="Down Arrow 16"/>
            <p:cNvSpPr/>
            <p:nvPr/>
          </p:nvSpPr>
          <p:spPr>
            <a:xfrm rot="19603146" flipH="1">
              <a:off x="2734537" y="3129294"/>
              <a:ext cx="598404" cy="181362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ttp://www.dvdizzy.com/images/r/lionking-directors-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88" y="1585242"/>
              <a:ext cx="2348508" cy="183749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52400" y="1354409"/>
              <a:ext cx="1828799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SETTING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3953715"/>
            <a:ext cx="3200401" cy="2056560"/>
            <a:chOff x="152400" y="3953715"/>
            <a:chExt cx="3200401" cy="2056560"/>
          </a:xfrm>
        </p:grpSpPr>
        <p:sp>
          <p:nvSpPr>
            <p:cNvPr id="18" name="Down Arrow 17"/>
            <p:cNvSpPr/>
            <p:nvPr/>
          </p:nvSpPr>
          <p:spPr>
            <a:xfrm rot="16200000">
              <a:off x="2520199" y="4763028"/>
              <a:ext cx="598404" cy="10668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s://encrypted-tbn1.gstatic.com/images?q=tbn:ANd9GcRHVQdy9DmpB10LX-6WL_GQS10lLQXCaJlkOsaEnSnnytyvDMfZ8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44" y="4343400"/>
              <a:ext cx="2083056" cy="16668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52400" y="3953715"/>
              <a:ext cx="248058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CHARACTERS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52800" y="1295400"/>
            <a:ext cx="2514599" cy="3422548"/>
            <a:chOff x="3352800" y="1295400"/>
            <a:chExt cx="2514599" cy="3422548"/>
          </a:xfrm>
        </p:grpSpPr>
        <p:sp>
          <p:nvSpPr>
            <p:cNvPr id="8" name="Down Arrow 7"/>
            <p:cNvSpPr/>
            <p:nvPr/>
          </p:nvSpPr>
          <p:spPr>
            <a:xfrm>
              <a:off x="4315266" y="3651148"/>
              <a:ext cx="598404" cy="10668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8" name="Picture 14" descr="https://c2.staticflickr.com/8/7175/6487204387_7f5ffe5fe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752600"/>
              <a:ext cx="2514599" cy="1981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695699" y="1295400"/>
              <a:ext cx="1828799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PLOT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9257" y="1275975"/>
            <a:ext cx="3172342" cy="3594151"/>
            <a:chOff x="5819257" y="1275975"/>
            <a:chExt cx="3172342" cy="3594151"/>
          </a:xfrm>
        </p:grpSpPr>
        <p:sp>
          <p:nvSpPr>
            <p:cNvPr id="16" name="Down Arrow 15"/>
            <p:cNvSpPr/>
            <p:nvPr/>
          </p:nvSpPr>
          <p:spPr>
            <a:xfrm rot="1996854">
              <a:off x="5819257" y="3056503"/>
              <a:ext cx="598404" cy="181362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http://cdn2.gurl.com/wp-content/gallery/things-wrong-with-beauty-and-the-beast/beast-and-bell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174" y="1585242"/>
              <a:ext cx="1973826" cy="183749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162800" y="1275975"/>
              <a:ext cx="1828799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THEME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3878" y="3886200"/>
            <a:ext cx="3267722" cy="1978371"/>
            <a:chOff x="5723878" y="3886200"/>
            <a:chExt cx="3267722" cy="1978371"/>
          </a:xfrm>
        </p:grpSpPr>
        <p:sp>
          <p:nvSpPr>
            <p:cNvPr id="19" name="Down Arrow 18"/>
            <p:cNvSpPr/>
            <p:nvPr/>
          </p:nvSpPr>
          <p:spPr>
            <a:xfrm rot="5400000" flipH="1">
              <a:off x="5958076" y="4724179"/>
              <a:ext cx="598404" cy="10668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http://www.pe.com/pictures/2013__02__DISNEY_0226-380x27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204213"/>
              <a:ext cx="2234379" cy="16603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866198" y="3886200"/>
              <a:ext cx="2125402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CONFLICT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4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026 0.2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Exposition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rising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climax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falling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resolution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Events that make up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CINDERELLA</a:t>
            </a:r>
            <a:endParaRPr lang="en-US" sz="3200" b="1" i="1" dirty="0"/>
          </a:p>
        </p:txBody>
      </p:sp>
      <p:pic>
        <p:nvPicPr>
          <p:cNvPr id="9" name="Picture 6" descr="http://vignette4.wikia.nocookie.net/disney/images/2/27/Cinderella_Happy_Family.png/revision/latest?cb=20160121100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4724400" cy="34562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EXPOSITION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</p:spTree>
    <p:extLst>
      <p:ext uri="{BB962C8B-B14F-4D97-AF65-F5344CB8AC3E}">
        <p14:creationId xmlns:p14="http://schemas.microsoft.com/office/powerpoint/2010/main" val="1786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Exposition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rising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climax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falling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resolution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Events that make up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CINDERELLA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RISING ACTION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8" name="Picture 4" descr="http://www.queen-of-theme-party-games.com/images/cinderella-laundry-avalanche-party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4" y="1447800"/>
            <a:ext cx="4834466" cy="3733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Exposition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rising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climax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falling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resolution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Events that make up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CINDERELLA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RISING ACTION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12290" name="Picture 2" descr="http://www.runkarlarun.com/wp-content/uploads/2013/06/Cinderella-Disney-1950-Cinderella-and-Prince-Charming-at-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572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Exposition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rising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climax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falling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resolution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Events that make up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CINDERELLA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CLIMAX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18434" name="Picture 2" descr="http://vignette4.wikia.nocookie.net/disney/images/b/b6/Cinderella4.jpg/revision/latest?cb=20091219050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134"/>
            <a:ext cx="4699820" cy="35248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Exposition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rising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climax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falling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resolution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Events that make up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CINDERELLA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Falling Action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17410" name="Picture 2" descr="http://img04.deviantart.net/03d5/i/2011/163/6/6/cinderella_and_prince_iii_by_fernl-d3irlq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447800"/>
            <a:ext cx="4914900" cy="36861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0" cap="small" dirty="0" smtClean="0">
                <a:solidFill>
                  <a:srgbClr val="FFC000"/>
                </a:solidFill>
              </a:rPr>
              <a:t>Exposition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rising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climax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falling action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resolution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Events that make up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CINDERELLA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cap="small" dirty="0" smtClean="0"/>
              <a:t>Resolution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19458" name="Picture 2" descr="https://54disneyreviews.files.wordpress.com/2014/08/cinderel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47800"/>
            <a:ext cx="4267200" cy="3505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46213" y="2743200"/>
            <a:ext cx="6480174" cy="1673225"/>
          </a:xfrm>
        </p:spPr>
        <p:txBody>
          <a:bodyPr/>
          <a:lstStyle/>
          <a:p>
            <a:r>
              <a:rPr lang="en-US" sz="2000" dirty="0" smtClean="0"/>
              <a:t>THEME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Main idea or underlying meaning in a text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#5: THEME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497387" y="32004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Major theme = </a:t>
            </a:r>
            <a:r>
              <a:rPr lang="en-US" sz="2400" dirty="0" smtClean="0"/>
              <a:t>repeated throughout text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Minor theme = </a:t>
            </a:r>
            <a:r>
              <a:rPr lang="en-US" sz="2400" dirty="0" smtClean="0"/>
              <a:t>less present; contributes to major theme</a:t>
            </a:r>
          </a:p>
        </p:txBody>
      </p:sp>
      <p:pic>
        <p:nvPicPr>
          <p:cNvPr id="10" name="Picture 10" descr="http://cdn2.gurl.com/wp-content/gallery/things-wrong-with-beauty-and-the-beast/beast-and-b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032">
            <a:off x="489326" y="2264650"/>
            <a:ext cx="1973826" cy="155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/>
            <a:r>
              <a:rPr lang="en-US" b="0" cap="small" dirty="0" smtClean="0">
                <a:solidFill>
                  <a:srgbClr val="FFC000"/>
                </a:solidFill>
              </a:rPr>
              <a:t>Major theme = present throughout the text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>
                <a:solidFill>
                  <a:srgbClr val="FFC000"/>
                </a:solidFill>
              </a:rPr>
              <a:t/>
            </a:r>
            <a:br>
              <a:rPr lang="en-US" b="0" cap="small" dirty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Minor theme = less present; contributes to main theme</a:t>
            </a:r>
            <a:r>
              <a:rPr lang="en-US" b="0" cap="small" dirty="0" smtClean="0">
                <a:solidFill>
                  <a:srgbClr val="FFC000"/>
                </a:solidFill>
              </a:rPr>
              <a:t> </a:t>
            </a:r>
            <a:endParaRPr lang="en-US" b="0" cap="small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Main idea; underlying message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895600" y="647700"/>
            <a:ext cx="6019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DUMBO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cap="small" dirty="0" smtClean="0"/>
              <a:t>Put yourself in another’s shoes.</a:t>
            </a:r>
          </a:p>
          <a:p>
            <a:pPr marL="0" indent="0" algn="ctr">
              <a:buNone/>
            </a:pPr>
            <a:r>
              <a:rPr lang="en-US" b="1" cap="small" dirty="0" smtClean="0"/>
              <a:t>Believe in yourself.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20482" name="Picture 2" descr="http://img1.picturescafe.com/pc/025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359310"/>
            <a:ext cx="4762500" cy="34861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Main idea; underlying message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895600" y="647700"/>
            <a:ext cx="6019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BEAUTY AND THE BEAST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685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cap="small" dirty="0" smtClean="0"/>
              <a:t>Don’t judge a book by its cover.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pic>
        <p:nvPicPr>
          <p:cNvPr id="8" name="Picture 10" descr="http://cdn2.gurl.com/wp-content/gallery/things-wrong-with-beauty-and-the-beast/beast-and-b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89450"/>
            <a:ext cx="4343400" cy="33111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362200" cy="3276600"/>
          </a:xfrm>
        </p:spPr>
        <p:txBody>
          <a:bodyPr/>
          <a:lstStyle/>
          <a:p>
            <a:pPr algn="ctr"/>
            <a:r>
              <a:rPr lang="en-US" b="0" cap="small" dirty="0" smtClean="0">
                <a:solidFill>
                  <a:srgbClr val="FFC000"/>
                </a:solidFill>
              </a:rPr>
              <a:t>Major theme = present throughout the text</a:t>
            </a:r>
            <a:br>
              <a:rPr lang="en-US" b="0" cap="small" dirty="0" smtClean="0">
                <a:solidFill>
                  <a:srgbClr val="FFC000"/>
                </a:solidFill>
              </a:rPr>
            </a:br>
            <a:r>
              <a:rPr lang="en-US" b="0" cap="small" dirty="0">
                <a:solidFill>
                  <a:srgbClr val="FFC000"/>
                </a:solidFill>
              </a:rPr>
              <a:t/>
            </a:r>
            <a:br>
              <a:rPr lang="en-US" b="0" cap="small" dirty="0">
                <a:solidFill>
                  <a:srgbClr val="FFC000"/>
                </a:solidFill>
              </a:rPr>
            </a:br>
            <a:r>
              <a:rPr lang="en-US" b="0" cap="small" dirty="0" smtClean="0">
                <a:solidFill>
                  <a:srgbClr val="FFC000"/>
                </a:solidFill>
              </a:rPr>
              <a:t>Minor theme = less present; contributes to main theme</a:t>
            </a:r>
            <a:r>
              <a:rPr lang="en-US" b="0" cap="small" dirty="0" smtClean="0">
                <a:solidFill>
                  <a:srgbClr val="FFC000"/>
                </a:solidFill>
              </a:rPr>
              <a:t> </a:t>
            </a:r>
            <a:endParaRPr lang="en-US" b="0" cap="smal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Main idea; underlying message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895600" y="647700"/>
            <a:ext cx="6019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PINOCCHIO</a:t>
            </a:r>
            <a:endParaRPr lang="en-US" sz="3200" b="1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5257800"/>
            <a:ext cx="5638800" cy="91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cap="small" dirty="0" smtClean="0"/>
              <a:t>Choose good over evil.</a:t>
            </a:r>
          </a:p>
          <a:p>
            <a:pPr marL="0" indent="0" algn="ctr">
              <a:buNone/>
            </a:pPr>
            <a:r>
              <a:rPr lang="en-US" b="1" cap="small" dirty="0" smtClean="0"/>
              <a:t>Be honest.</a:t>
            </a:r>
            <a:endParaRPr lang="en-US" cap="small" dirty="0" smtClean="0"/>
          </a:p>
          <a:p>
            <a:pPr lvl="1" algn="ctr"/>
            <a:endParaRPr lang="en-US" cap="small" dirty="0" smtClean="0"/>
          </a:p>
        </p:txBody>
      </p:sp>
      <p:sp>
        <p:nvSpPr>
          <p:cNvPr id="4" name="AutoShape 2" descr="Image result for pinocch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geekandsundry.com/wp-content/uploads/2015/03/pinocchio-970x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8" y="1362997"/>
            <a:ext cx="5103302" cy="36662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2286000"/>
            <a:ext cx="2362200" cy="3276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0" cap="small" smtClean="0">
                <a:solidFill>
                  <a:srgbClr val="FFC000"/>
                </a:solidFill>
              </a:rPr>
              <a:t>Major theme = present throughout the text</a:t>
            </a:r>
            <a:br>
              <a:rPr lang="en-US" b="0" cap="small" smtClean="0">
                <a:solidFill>
                  <a:srgbClr val="FFC000"/>
                </a:solidFill>
              </a:rPr>
            </a:br>
            <a:r>
              <a:rPr lang="en-US" b="0" cap="small" smtClean="0">
                <a:solidFill>
                  <a:srgbClr val="FFC000"/>
                </a:solidFill>
              </a:rPr>
              <a:t/>
            </a:r>
            <a:br>
              <a:rPr lang="en-US" b="0" cap="small" smtClean="0">
                <a:solidFill>
                  <a:srgbClr val="FFC000"/>
                </a:solidFill>
              </a:rPr>
            </a:br>
            <a:r>
              <a:rPr lang="en-US" b="0" cap="small" smtClean="0">
                <a:solidFill>
                  <a:srgbClr val="FFC000"/>
                </a:solidFill>
              </a:rPr>
              <a:t>Minor theme = less present; contributes to main theme </a:t>
            </a:r>
            <a:endParaRPr lang="en-US" b="0" cap="smal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Setting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The time and place in which a story takes place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#1: SETTING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343400" y="32004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Physical setting </a:t>
            </a:r>
            <a:r>
              <a:rPr lang="en-US" sz="2400" dirty="0" smtClean="0"/>
              <a:t>= geographical location, environment, weather,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Social/historical setting </a:t>
            </a:r>
            <a:r>
              <a:rPr lang="en-US" sz="2400" dirty="0" smtClean="0"/>
              <a:t>= time period with the social beliefs and movements of the time</a:t>
            </a:r>
            <a:endParaRPr lang="en-US" sz="2400" dirty="0"/>
          </a:p>
        </p:txBody>
      </p:sp>
      <p:pic>
        <p:nvPicPr>
          <p:cNvPr id="9" name="Picture 6" descr="http://www.dvdizzy.com/images/r/lionking-director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272"/>
            <a:ext cx="3200400" cy="14459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dtvsolutions.com/images/articles/Finding-Nemo-Envi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6815"/>
            <a:ext cx="3200400" cy="14483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2362200" cy="990600"/>
          </a:xfrm>
        </p:spPr>
        <p:txBody>
          <a:bodyPr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Time and place story takes place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56388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Physical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China</a:t>
            </a:r>
          </a:p>
          <a:p>
            <a:endParaRPr lang="en-US" sz="400" dirty="0" smtClean="0"/>
          </a:p>
          <a:p>
            <a:r>
              <a:rPr lang="en-US" dirty="0" smtClean="0"/>
              <a:t>Social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200BC; Han Dynasty; war with Huns; women limited rights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3794" y="3200400"/>
            <a:ext cx="23622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Location, environment, weather, etc.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588" y="41148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SOCIAL/HIST.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9382" y="5105400"/>
            <a:ext cx="23622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Time period with social beliefs and movements</a:t>
            </a:r>
            <a:endParaRPr lang="en-US" sz="2000" dirty="0"/>
          </a:p>
        </p:txBody>
      </p:sp>
      <p:pic>
        <p:nvPicPr>
          <p:cNvPr id="10" name="Picture 2" descr="http://boomstickcomics.com/wp-content/uploads/2015/03/mu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57301"/>
            <a:ext cx="4648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MULAN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3154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2362200" cy="990600"/>
          </a:xfrm>
        </p:spPr>
        <p:txBody>
          <a:bodyPr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Time and place story takes place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5638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</a:t>
            </a:r>
            <a:r>
              <a:rPr lang="en-US" dirty="0" smtClean="0">
                <a:sym typeface="Wingdings" panose="05000000000000000000" pitchFamily="2" charset="2"/>
              </a:rPr>
              <a:t> Jamestown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Social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c</a:t>
            </a:r>
            <a:r>
              <a:rPr lang="en-US" dirty="0" smtClean="0"/>
              <a:t>olonization; Native American oppression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3794" y="3200400"/>
            <a:ext cx="23622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Location, environment, weather, etc.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588" y="41148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SOCIAL/HIST.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9382" y="5105400"/>
            <a:ext cx="23622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Time period with social beliefs and movements</a:t>
            </a:r>
            <a:endParaRPr lang="en-US" sz="20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POCAHONTAS</a:t>
            </a:r>
            <a:endParaRPr lang="en-US" sz="3200" b="1" i="1" dirty="0"/>
          </a:p>
        </p:txBody>
      </p:sp>
      <p:pic>
        <p:nvPicPr>
          <p:cNvPr id="4098" name="Picture 2" descr="http://www.movieforkids.it/wp-content/uploads/2012/11/Pocahontas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50" y="1247468"/>
            <a:ext cx="5705350" cy="33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2362200" cy="990600"/>
          </a:xfrm>
        </p:spPr>
        <p:txBody>
          <a:bodyPr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Time and place story takes place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5638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</a:t>
            </a:r>
            <a:r>
              <a:rPr lang="en-US" dirty="0" smtClean="0">
                <a:sym typeface="Wingdings" panose="05000000000000000000" pitchFamily="2" charset="2"/>
              </a:rPr>
              <a:t> Medieval Scotland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Social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traditional betrothal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3794" y="3200400"/>
            <a:ext cx="23622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Location, environment, weather, etc.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588" y="41148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SOCIAL/HIST.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9382" y="5105400"/>
            <a:ext cx="23622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Time period with social beliefs and movements</a:t>
            </a:r>
            <a:endParaRPr lang="en-US" sz="20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BRAVE</a:t>
            </a:r>
            <a:endParaRPr lang="en-US" sz="3200" b="1" i="1" dirty="0"/>
          </a:p>
        </p:txBody>
      </p:sp>
      <p:pic>
        <p:nvPicPr>
          <p:cNvPr id="5122" name="Picture 2" descr="http://www.moviequotesandmore.com/wp-content/uploads/2015/04/brav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41" y="1237802"/>
            <a:ext cx="5486759" cy="33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92215" y="2744786"/>
            <a:ext cx="4194174" cy="31226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CHARACTER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2400" dirty="0" smtClean="0"/>
              <a:t>A person, animal, or figure portrayed in a story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#2: CHARACTERS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400800" y="3201985"/>
            <a:ext cx="673422" cy="531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s://encrypted-tbn1.gstatic.com/images?q=tbn:ANd9GcRHVQdy9DmpB10LX-6WL_GQS10lLQXCaJlkOsaEnSnnytyvDMfZ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4" y="2743200"/>
            <a:ext cx="3835656" cy="30693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#2: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Major vs. Minor</a:t>
            </a:r>
          </a:p>
          <a:p>
            <a:pPr lvl="1"/>
            <a:r>
              <a:rPr lang="en-US" dirty="0" smtClean="0"/>
              <a:t>Major = character essential to development and resolution of conflict</a:t>
            </a:r>
          </a:p>
          <a:p>
            <a:pPr lvl="1"/>
            <a:r>
              <a:rPr lang="en-US" dirty="0" smtClean="0"/>
              <a:t>Minor = character who is unessential to development and resolution of conflict</a:t>
            </a:r>
          </a:p>
          <a:p>
            <a:r>
              <a:rPr lang="en-US" dirty="0" smtClean="0"/>
              <a:t>Protagonist vs. Antagonist</a:t>
            </a:r>
          </a:p>
          <a:p>
            <a:pPr lvl="1"/>
            <a:r>
              <a:rPr lang="en-US" dirty="0" smtClean="0"/>
              <a:t>Protagonist = leading character; “hero”</a:t>
            </a:r>
          </a:p>
          <a:p>
            <a:pPr lvl="1"/>
            <a:r>
              <a:rPr lang="en-US" dirty="0" smtClean="0"/>
              <a:t>Antagonist = character in opposition to protagonist</a:t>
            </a:r>
          </a:p>
          <a:p>
            <a:r>
              <a:rPr lang="en-US" dirty="0" smtClean="0"/>
              <a:t>Static vs. Dynamic</a:t>
            </a:r>
          </a:p>
          <a:p>
            <a:pPr lvl="1"/>
            <a:r>
              <a:rPr lang="en-US" dirty="0" smtClean="0"/>
              <a:t>Static = character does not change; personality is the same at the beginning and at the end</a:t>
            </a:r>
          </a:p>
          <a:p>
            <a:pPr lvl="1"/>
            <a:r>
              <a:rPr lang="en-US" dirty="0" smtClean="0"/>
              <a:t>Dynamic = character undergoes inner change (change in personality, attitude, beliefs,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23622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Minor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vs.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Major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447801"/>
            <a:ext cx="23622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Person, animal, or figure portrayed in a story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86100" y="647700"/>
            <a:ext cx="5638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 smtClean="0"/>
              <a:t>THE LITTLE MERMAID</a:t>
            </a:r>
            <a:endParaRPr lang="en-US" sz="3200" b="1" i="1" dirty="0"/>
          </a:p>
        </p:txBody>
      </p:sp>
      <p:pic>
        <p:nvPicPr>
          <p:cNvPr id="24578" name="Picture 2" descr="https://wizarddojo.files.wordpress.com/2015/04/the-little-mermaid-diamond-edition-blu-ray-disney-princess-35377611-5000-2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48006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6419" y="38862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Protagonist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vs.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Antagonist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51054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Static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vs.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Dynamic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4455857" y="4152902"/>
            <a:ext cx="647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"/>
          </p:nvPr>
        </p:nvSpPr>
        <p:spPr>
          <a:xfrm>
            <a:off x="3086100" y="4800600"/>
            <a:ext cx="30099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Antagonist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7170789" y="4136307"/>
            <a:ext cx="647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5989689" y="4847305"/>
            <a:ext cx="3009900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Protagonist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Dynamic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uiExpand="1" build="p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2256</TotalTime>
  <Words>797</Words>
  <Application>Microsoft Office PowerPoint</Application>
  <PresentationFormat>On-screen Show (4:3)</PresentationFormat>
  <Paragraphs>212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ELEMENTS OF A STORY</vt:lpstr>
      <vt:lpstr>Basic Elements</vt:lpstr>
      <vt:lpstr>ELEMENT #1: SETTING</vt:lpstr>
      <vt:lpstr>PHYSICAL</vt:lpstr>
      <vt:lpstr>PHYSICAL</vt:lpstr>
      <vt:lpstr>PHYSICAL</vt:lpstr>
      <vt:lpstr>ELEMENT #2: CHARACTERS</vt:lpstr>
      <vt:lpstr>ELEMENT #2: CHARACTERS</vt:lpstr>
      <vt:lpstr>Minor vs. Major</vt:lpstr>
      <vt:lpstr>Minor vs. Major</vt:lpstr>
      <vt:lpstr>Minor vs. Major</vt:lpstr>
      <vt:lpstr>ELEMENT #3: CONFLICT</vt:lpstr>
      <vt:lpstr>ELEMENT #3: CONFLICT</vt:lpstr>
      <vt:lpstr>ELEMENT #3: CONFLICT</vt:lpstr>
      <vt:lpstr>Man vs. Man Man vs. Self Man vs. Nature Man vs. Society Man vs. Tech. Man vs. Fate</vt:lpstr>
      <vt:lpstr>Man vs. Man Man vs. Self Man vs. Nature Man vs. Society Man vs. Tech. Man vs. Fate</vt:lpstr>
      <vt:lpstr>Man vs. Man Man vs. Self Man vs. Nature Man vs. Society Man vs. Tech. Man vs. Fate</vt:lpstr>
      <vt:lpstr>ELEMENT #4: PLOT</vt:lpstr>
      <vt:lpstr>ELEMENT #4: PLOT</vt:lpstr>
      <vt:lpstr>Exposition rising action climax falling action resolution</vt:lpstr>
      <vt:lpstr>Exposition rising action climax falling action resolution</vt:lpstr>
      <vt:lpstr>Exposition rising action climax falling action resolution</vt:lpstr>
      <vt:lpstr>Exposition rising action climax falling action resolution</vt:lpstr>
      <vt:lpstr>Exposition rising action climax falling action resolution</vt:lpstr>
      <vt:lpstr>Exposition rising action climax falling action resolution</vt:lpstr>
      <vt:lpstr>ELEMENT #5: THEME</vt:lpstr>
      <vt:lpstr>Major theme = present throughout the text  Minor theme = less present; contributes to main theme </vt:lpstr>
      <vt:lpstr>Major theme = present throughout the text  Minor theme = less present; contributes to main theme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Melanie</cp:lastModifiedBy>
  <cp:revision>35</cp:revision>
  <dcterms:created xsi:type="dcterms:W3CDTF">2016-08-03T17:49:51Z</dcterms:created>
  <dcterms:modified xsi:type="dcterms:W3CDTF">2017-08-09T22:26:31Z</dcterms:modified>
</cp:coreProperties>
</file>