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4" r:id="rId4"/>
    <p:sldId id="257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6" r:id="rId13"/>
    <p:sldId id="272" r:id="rId14"/>
    <p:sldId id="267" r:id="rId15"/>
    <p:sldId id="268" r:id="rId16"/>
    <p:sldId id="269" r:id="rId17"/>
    <p:sldId id="270" r:id="rId18"/>
    <p:sldId id="271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71" autoAdjust="0"/>
  </p:normalViewPr>
  <p:slideViewPr>
    <p:cSldViewPr>
      <p:cViewPr varScale="1">
        <p:scale>
          <a:sx n="50" d="100"/>
          <a:sy n="50" d="100"/>
        </p:scale>
        <p:origin x="-102" y="-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8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5E327-B646-410D-8851-02A8A64D0F22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217F65-0F66-4129-88A8-17EA8A9D950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5E327-B646-410D-8851-02A8A64D0F22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7F65-0F66-4129-88A8-17EA8A9D95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E217F65-0F66-4129-88A8-17EA8A9D950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5E327-B646-410D-8851-02A8A64D0F22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5E327-B646-410D-8851-02A8A64D0F22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E217F65-0F66-4129-88A8-17EA8A9D950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5E327-B646-410D-8851-02A8A64D0F22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217F65-0F66-4129-88A8-17EA8A9D950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655E327-B646-410D-8851-02A8A64D0F22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7F65-0F66-4129-88A8-17EA8A9D950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5E327-B646-410D-8851-02A8A64D0F22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E217F65-0F66-4129-88A8-17EA8A9D950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5E327-B646-410D-8851-02A8A64D0F22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E217F65-0F66-4129-88A8-17EA8A9D95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5E327-B646-410D-8851-02A8A64D0F22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217F65-0F66-4129-88A8-17EA8A9D95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217F65-0F66-4129-88A8-17EA8A9D950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5E327-B646-410D-8851-02A8A64D0F22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E217F65-0F66-4129-88A8-17EA8A9D950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655E327-B646-410D-8851-02A8A64D0F22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655E327-B646-410D-8851-02A8A64D0F22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217F65-0F66-4129-88A8-17EA8A9D950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google.com/url?sa=i&amp;rct=j&amp;q=&amp;esrc=s&amp;source=images&amp;cd=&amp;cad=rja&amp;uact=8&amp;ved=0ahUKEwjRvujF8JjMAhVEvoMKHaWeANYQjRwIBw&amp;url=https://happinessequalsoutlook.wordpress.com/2013/03/09/rolex-advertisement-and-its-use-of-ethos-logos-and-pathos/&amp;psig=AFQjCNFMeJS08kUrNpK9uVZ9ycawjxEapg&amp;ust=1461092675632053" TargetMode="Externa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com/url?sa=i&amp;rct=j&amp;q=&amp;esrc=s&amp;source=images&amp;cd=&amp;cad=rja&amp;uact=8&amp;ved=0ahUKEwjfwOuO8ZjMAhUmv4MKHX7XDDsQjRwIBw&amp;url=https://www.youtube.com/watch?v%3DzP7Qkq1rGoI&amp;bvm=bv.119745492,d.amc&amp;psig=AFQjCNHbTRhzSPkWBqXUR2XXaBDXJLVMjQ&amp;ust=1461092798142730" TargetMode="Externa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google.com/url?sa=i&amp;rct=j&amp;q=&amp;esrc=s&amp;source=images&amp;cd=&amp;cad=rja&amp;uact=8&amp;ved=0ahUKEwisjYuw8ZjMAhXpvoMKHWoJBMkQjRwIBw&amp;url=https://matthewpancoust.wordpress.com/category/uncategorized/&amp;bvm=bv.119745492,d.amc&amp;psig=AFQjCNH9Jl1sQE_yo1yLD6uGx9CbjZthsg&amp;ust=1461092895037615" TargetMode="Externa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m/url?sa=i&amp;rct=j&amp;q=&amp;esrc=s&amp;source=images&amp;cd=&amp;cad=rja&amp;uact=8&amp;ved=0ahUKEwirzoH1lJ3MAhUJ5yYKHW4BBpMQjRwIBw&amp;url=http://desigg.com/tag/funny/&amp;psig=AFQjCNGJ77lA-Pxt012Zfp0nn47kFsfjvA&amp;ust=1461239864355871" TargetMode="Externa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classics.mit.edu/Aristotle/rhetoric.1.i.html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Writing </a:t>
            </a:r>
            <a:r>
              <a:rPr lang="en-US" smtClean="0"/>
              <a:t>workshop </a:t>
            </a:r>
            <a:r>
              <a:rPr lang="en-US" smtClean="0"/>
              <a:t>#3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MODES OF PERSUASION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92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57200" y="2895600"/>
            <a:ext cx="20574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idx="2"/>
          </p:nvPr>
        </p:nvSpPr>
        <p:spPr>
          <a:xfrm>
            <a:off x="304800" y="1219200"/>
            <a:ext cx="2362200" cy="4144963"/>
          </a:xfrm>
        </p:spPr>
        <p:txBody>
          <a:bodyPr/>
          <a:lstStyle/>
          <a:p>
            <a:endParaRPr lang="en-US" dirty="0"/>
          </a:p>
          <a:p>
            <a:pPr algn="ctr"/>
            <a:r>
              <a:rPr lang="en-US" sz="3200" dirty="0" smtClean="0"/>
              <a:t>LOGOS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PATHOS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ETHOS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581400" y="685800"/>
            <a:ext cx="4648200" cy="54102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A soft instrumental symphony plays in the background of a commercial asking for donations.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75184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41960" y="1524000"/>
            <a:ext cx="20574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idx="2"/>
          </p:nvPr>
        </p:nvSpPr>
        <p:spPr>
          <a:xfrm>
            <a:off x="304800" y="1219200"/>
            <a:ext cx="2362200" cy="4144963"/>
          </a:xfrm>
        </p:spPr>
        <p:txBody>
          <a:bodyPr/>
          <a:lstStyle/>
          <a:p>
            <a:endParaRPr lang="en-US" dirty="0"/>
          </a:p>
          <a:p>
            <a:pPr algn="ctr"/>
            <a:r>
              <a:rPr lang="en-US" sz="3200" dirty="0" smtClean="0"/>
              <a:t>LOGOS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PATHOS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ETHOS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581400" y="685800"/>
            <a:ext cx="4648200" cy="54102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Fair trade agreements have raised the quality of life for coffee producers, so fair trade agreements could be used to help other farmers as well.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8252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72440" y="2895600"/>
            <a:ext cx="20574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idx="2"/>
          </p:nvPr>
        </p:nvSpPr>
        <p:spPr>
          <a:xfrm>
            <a:off x="304800" y="1219200"/>
            <a:ext cx="2362200" cy="4144963"/>
          </a:xfrm>
        </p:spPr>
        <p:txBody>
          <a:bodyPr/>
          <a:lstStyle/>
          <a:p>
            <a:endParaRPr lang="en-US" dirty="0"/>
          </a:p>
          <a:p>
            <a:pPr algn="ctr"/>
            <a:r>
              <a:rPr lang="en-US" sz="3200" dirty="0" smtClean="0"/>
              <a:t>LOGOS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PATHOS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ETHOS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581400" y="685800"/>
            <a:ext cx="4648200" cy="54102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“And so even though we face the difficulties of today and tomorrow, I still have a dream. It is a dream deeply rooted in the American dream.”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21044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72440" y="4267200"/>
            <a:ext cx="20574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idx="2"/>
          </p:nvPr>
        </p:nvSpPr>
        <p:spPr>
          <a:xfrm>
            <a:off x="304800" y="1219200"/>
            <a:ext cx="2362200" cy="4144963"/>
          </a:xfrm>
        </p:spPr>
        <p:txBody>
          <a:bodyPr/>
          <a:lstStyle/>
          <a:p>
            <a:endParaRPr lang="en-US" dirty="0"/>
          </a:p>
          <a:p>
            <a:pPr algn="ctr"/>
            <a:r>
              <a:rPr lang="en-US" sz="3200" dirty="0" smtClean="0"/>
              <a:t>LOGOS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PATHOS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ETHOS</a:t>
            </a:r>
          </a:p>
        </p:txBody>
      </p:sp>
      <p:sp>
        <p:nvSpPr>
          <p:cNvPr id="5" name="Content Placeholder 8"/>
          <p:cNvSpPr>
            <a:spLocks noGrp="1"/>
          </p:cNvSpPr>
          <p:nvPr>
            <p:ph sz="quarter" idx="1"/>
          </p:nvPr>
        </p:nvSpPr>
        <p:spPr>
          <a:xfrm>
            <a:off x="3581400" y="685800"/>
            <a:ext cx="4648200" cy="54102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“Our expertise in roofing contracting is evidenced in the decades of satisfied customers who have come to expect nothing but the best.”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49874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72440" y="4267200"/>
            <a:ext cx="20574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https://happinessequalsoutlook.files.wordpress.com/2013/03/david-beckham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959479"/>
            <a:ext cx="4267200" cy="4862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Placeholder 9"/>
          <p:cNvSpPr>
            <a:spLocks noGrp="1"/>
          </p:cNvSpPr>
          <p:nvPr>
            <p:ph type="body" idx="2"/>
          </p:nvPr>
        </p:nvSpPr>
        <p:spPr>
          <a:xfrm>
            <a:off x="304800" y="1219200"/>
            <a:ext cx="2362200" cy="4144963"/>
          </a:xfrm>
        </p:spPr>
        <p:txBody>
          <a:bodyPr/>
          <a:lstStyle/>
          <a:p>
            <a:endParaRPr lang="en-US" dirty="0"/>
          </a:p>
          <a:p>
            <a:pPr algn="ctr"/>
            <a:r>
              <a:rPr lang="en-US" sz="3200" dirty="0" smtClean="0"/>
              <a:t>LOGOS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PATHOS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ETHOS</a:t>
            </a:r>
          </a:p>
        </p:txBody>
      </p:sp>
    </p:spTree>
    <p:extLst>
      <p:ext uri="{BB962C8B-B14F-4D97-AF65-F5344CB8AC3E}">
        <p14:creationId xmlns:p14="http://schemas.microsoft.com/office/powerpoint/2010/main" val="388438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86954" y="1524000"/>
            <a:ext cx="20574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 descr="https://i.ytimg.com/vi/zP7Qkq1rGoI/hqdefault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880" y="1219201"/>
            <a:ext cx="4572000" cy="438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Placeholder 9"/>
          <p:cNvSpPr>
            <a:spLocks noGrp="1"/>
          </p:cNvSpPr>
          <p:nvPr>
            <p:ph type="body" idx="2"/>
          </p:nvPr>
        </p:nvSpPr>
        <p:spPr>
          <a:xfrm>
            <a:off x="304800" y="1219200"/>
            <a:ext cx="2362200" cy="4144963"/>
          </a:xfrm>
        </p:spPr>
        <p:txBody>
          <a:bodyPr/>
          <a:lstStyle/>
          <a:p>
            <a:endParaRPr lang="en-US" dirty="0"/>
          </a:p>
          <a:p>
            <a:pPr algn="ctr"/>
            <a:r>
              <a:rPr lang="en-US" sz="3200" dirty="0" smtClean="0"/>
              <a:t>LOGOS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PATHOS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ETHOS</a:t>
            </a:r>
          </a:p>
        </p:txBody>
      </p:sp>
    </p:spTree>
    <p:extLst>
      <p:ext uri="{BB962C8B-B14F-4D97-AF65-F5344CB8AC3E}">
        <p14:creationId xmlns:p14="http://schemas.microsoft.com/office/powerpoint/2010/main" val="337664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72440" y="2895600"/>
            <a:ext cx="20574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idx="2"/>
          </p:nvPr>
        </p:nvSpPr>
        <p:spPr>
          <a:xfrm>
            <a:off x="304800" y="1219200"/>
            <a:ext cx="2362200" cy="4144963"/>
          </a:xfrm>
        </p:spPr>
        <p:txBody>
          <a:bodyPr/>
          <a:lstStyle/>
          <a:p>
            <a:endParaRPr lang="en-US" dirty="0"/>
          </a:p>
          <a:p>
            <a:pPr algn="ctr"/>
            <a:r>
              <a:rPr lang="en-US" sz="3200" dirty="0" smtClean="0"/>
              <a:t>LOGOS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PATHOS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ETHOS</a:t>
            </a:r>
          </a:p>
        </p:txBody>
      </p:sp>
      <p:pic>
        <p:nvPicPr>
          <p:cNvPr id="8194" name="Picture 2" descr="https://matthewpancoust.files.wordpress.com/2013/02/good_advertisement_5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219200"/>
            <a:ext cx="4914900" cy="441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3258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86954" y="1447800"/>
            <a:ext cx="20574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18" name="Picture 2" descr="http://desigg.com/wp-content/uploads/2010/10/The-average-of-smokers-need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066800"/>
            <a:ext cx="4572000" cy="4648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Placeholder 9"/>
          <p:cNvSpPr>
            <a:spLocks noGrp="1"/>
          </p:cNvSpPr>
          <p:nvPr>
            <p:ph type="body" idx="2"/>
          </p:nvPr>
        </p:nvSpPr>
        <p:spPr>
          <a:xfrm>
            <a:off x="304800" y="1219200"/>
            <a:ext cx="2362200" cy="4144963"/>
          </a:xfrm>
        </p:spPr>
        <p:txBody>
          <a:bodyPr/>
          <a:lstStyle/>
          <a:p>
            <a:endParaRPr lang="en-US" dirty="0"/>
          </a:p>
          <a:p>
            <a:pPr algn="ctr"/>
            <a:r>
              <a:rPr lang="en-US" sz="3200" dirty="0" smtClean="0"/>
              <a:t>LOGOS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PATHOS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ETHOS</a:t>
            </a:r>
          </a:p>
        </p:txBody>
      </p:sp>
    </p:spTree>
    <p:extLst>
      <p:ext uri="{BB962C8B-B14F-4D97-AF65-F5344CB8AC3E}">
        <p14:creationId xmlns:p14="http://schemas.microsoft.com/office/powerpoint/2010/main" val="386120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86954" y="1447800"/>
            <a:ext cx="20574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idx="2"/>
          </p:nvPr>
        </p:nvSpPr>
        <p:spPr>
          <a:xfrm>
            <a:off x="304800" y="1219200"/>
            <a:ext cx="2362200" cy="4144963"/>
          </a:xfrm>
        </p:spPr>
        <p:txBody>
          <a:bodyPr/>
          <a:lstStyle/>
          <a:p>
            <a:endParaRPr lang="en-US" dirty="0"/>
          </a:p>
          <a:p>
            <a:pPr algn="ctr"/>
            <a:r>
              <a:rPr lang="en-US" sz="3200" dirty="0" smtClean="0"/>
              <a:t>LOGOS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PATHOS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ETHOS</a:t>
            </a:r>
          </a:p>
        </p:txBody>
      </p:sp>
      <p:sp>
        <p:nvSpPr>
          <p:cNvPr id="5" name="Content Placeholder 8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All men are mortal.</a:t>
            </a:r>
          </a:p>
          <a:p>
            <a:pPr marL="0" indent="0" algn="ctr">
              <a:buNone/>
            </a:pPr>
            <a:r>
              <a:rPr lang="en-US" sz="3200" dirty="0" smtClean="0"/>
              <a:t>Socrates is a man.</a:t>
            </a:r>
          </a:p>
          <a:p>
            <a:pPr marL="0" indent="0" algn="ctr">
              <a:buNone/>
            </a:pPr>
            <a:r>
              <a:rPr lang="en-US" sz="3200" dirty="0" smtClean="0"/>
              <a:t>Therefore, Socrates is mortal.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2363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72440" y="4267200"/>
            <a:ext cx="20574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idx="2"/>
          </p:nvPr>
        </p:nvSpPr>
        <p:spPr>
          <a:xfrm>
            <a:off x="304800" y="1219200"/>
            <a:ext cx="2362200" cy="4144963"/>
          </a:xfrm>
        </p:spPr>
        <p:txBody>
          <a:bodyPr/>
          <a:lstStyle/>
          <a:p>
            <a:endParaRPr lang="en-US" dirty="0"/>
          </a:p>
          <a:p>
            <a:pPr algn="ctr"/>
            <a:r>
              <a:rPr lang="en-US" sz="3200" dirty="0" smtClean="0"/>
              <a:t>LOGOS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PATHOS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ETHOS</a:t>
            </a:r>
          </a:p>
        </p:txBody>
      </p:sp>
      <p:sp>
        <p:nvSpPr>
          <p:cNvPr id="5" name="Content Placeholder 8"/>
          <p:cNvSpPr>
            <a:spLocks noGrp="1"/>
          </p:cNvSpPr>
          <p:nvPr>
            <p:ph sz="quarter" idx="1"/>
          </p:nvPr>
        </p:nvSpPr>
        <p:spPr>
          <a:xfrm>
            <a:off x="3581400" y="685800"/>
            <a:ext cx="4648200" cy="54102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“If his years as a soldier taught him anything, it’s that caution is the best policy in this sort of situation.”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2262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MODES</a:t>
            </a:r>
            <a:endParaRPr lang="en-US" dirty="0"/>
          </a:p>
        </p:txBody>
      </p:sp>
      <p:pic>
        <p:nvPicPr>
          <p:cNvPr id="1026" name="Picture 2" descr="C:\Users\Melanie\AppData\Local\Microsoft\Windows\Temporary Internet Files\Content.IE5\ZV5GWUO2\blueawardribbon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345301"/>
            <a:ext cx="2128838" cy="2455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Melanie\AppData\Local\Microsoft\Windows\Temporary Internet Files\Content.IE5\AV6TD6G1\work_them_brains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" y="2345301"/>
            <a:ext cx="2143125" cy="2455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Melanie\AppData\Local\Microsoft\Windows\Temporary Internet Files\Content.IE5\AV6TD6G1\GMcGlinn-love-heart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269101"/>
            <a:ext cx="1968090" cy="2455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42960" y="1752600"/>
            <a:ext cx="1981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LOGOS</a:t>
            </a:r>
            <a:endParaRPr lang="en-U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581400" y="1752600"/>
            <a:ext cx="1981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PATHOS</a:t>
            </a:r>
            <a:endParaRPr lang="en-US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604664" y="1745881"/>
            <a:ext cx="1981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ETHOS</a:t>
            </a:r>
            <a:endParaRPr lang="en-US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838199" y="5024735"/>
            <a:ext cx="1981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LOGIC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352800" y="5024735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EMOTION</a:t>
            </a:r>
            <a:endParaRPr lang="en-US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172200" y="4984955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CREDIBILITY</a:t>
            </a:r>
            <a:endParaRPr lang="en-US" sz="2400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3079545" y="3886200"/>
            <a:ext cx="2971800" cy="2143585"/>
            <a:chOff x="3079545" y="3886200"/>
            <a:chExt cx="2971800" cy="2143585"/>
          </a:xfrm>
        </p:grpSpPr>
        <p:sp>
          <p:nvSpPr>
            <p:cNvPr id="6" name="5-Point Star 5"/>
            <p:cNvSpPr/>
            <p:nvPr/>
          </p:nvSpPr>
          <p:spPr>
            <a:xfrm>
              <a:off x="3079545" y="3886200"/>
              <a:ext cx="2971800" cy="2143585"/>
            </a:xfrm>
            <a:prstGeom prst="star5">
              <a:avLst/>
            </a:prstGeom>
            <a:solidFill>
              <a:srgbClr val="FFFF0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810000" y="4731603"/>
              <a:ext cx="1524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SWEET </a:t>
              </a:r>
            </a:p>
            <a:p>
              <a:pPr algn="ctr"/>
              <a:r>
                <a:rPr lang="en-US" sz="2400" b="1" dirty="0" smtClean="0"/>
                <a:t>SPOT</a:t>
              </a:r>
              <a:endParaRPr lang="en-US" sz="2400" b="1" dirty="0"/>
            </a:p>
          </p:txBody>
        </p:sp>
      </p:grpSp>
      <p:sp>
        <p:nvSpPr>
          <p:cNvPr id="9" name="Down Arrow 8"/>
          <p:cNvSpPr/>
          <p:nvPr/>
        </p:nvSpPr>
        <p:spPr>
          <a:xfrm>
            <a:off x="4184445" y="3790335"/>
            <a:ext cx="762000" cy="61805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 rot="2888657">
            <a:off x="5185950" y="4028517"/>
            <a:ext cx="762000" cy="61805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 rot="19088657">
            <a:off x="3313466" y="4086856"/>
            <a:ext cx="762000" cy="61805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9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2000" fill="hold"/>
                                        <p:tgtEl>
                                          <p:spTgt spid="1029"/>
                                        </p:tgtEl>
                                      </p:cBhvr>
                                      <p:by x="85000" y="85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5" dur="2000" fill="hold"/>
                                        <p:tgtEl>
                                          <p:spTgt spid="1031"/>
                                        </p:tgtEl>
                                      </p:cBhvr>
                                      <p:by x="85000" y="85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7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85000" y="85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33333E-6 L 0.06615 -0.10972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9" y="-5486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22222E-6 L 0.00069 -0.13194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6597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33333E-6 L -0.08299 -0.10972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49" y="-5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9" grpId="0" animBg="1"/>
      <p:bldP spid="26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MODES OF PERSUASION: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algn="ctr"/>
            <a:r>
              <a:rPr lang="en-US" sz="2400" b="1" dirty="0" smtClean="0"/>
              <a:t>ORIGIN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i="1" dirty="0"/>
              <a:t>Persuasion is clearly a sort of demonstration,</a:t>
            </a:r>
            <a:br>
              <a:rPr lang="en-US" i="1" dirty="0"/>
            </a:br>
            <a:r>
              <a:rPr lang="en-US" i="1" dirty="0"/>
              <a:t>since we are most fully persuaded when we </a:t>
            </a:r>
            <a:br>
              <a:rPr lang="en-US" i="1" dirty="0"/>
            </a:br>
            <a:r>
              <a:rPr lang="en-US" i="1" dirty="0"/>
              <a:t>consider a thing to have been </a:t>
            </a:r>
            <a:r>
              <a:rPr lang="en-US" i="1" dirty="0" smtClean="0"/>
              <a:t>demonstrated.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Of </a:t>
            </a:r>
            <a:r>
              <a:rPr lang="en-US" i="1" dirty="0"/>
              <a:t>the modes of persuasion furnished </a:t>
            </a:r>
            <a:br>
              <a:rPr lang="en-US" i="1" dirty="0"/>
            </a:br>
            <a:r>
              <a:rPr lang="en-US" i="1" u="sng" dirty="0"/>
              <a:t>by the spoken word</a:t>
            </a:r>
            <a:r>
              <a:rPr lang="en-US" i="1" dirty="0"/>
              <a:t> there are three kinds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Persuasion is achieved by the speaker's personal </a:t>
            </a:r>
            <a:r>
              <a:rPr lang="en-US" i="1" dirty="0" smtClean="0"/>
              <a:t>character when </a:t>
            </a:r>
            <a:r>
              <a:rPr lang="en-US" i="1" dirty="0"/>
              <a:t>the speech is so spoken as to make us think him credible. </a:t>
            </a:r>
            <a:endParaRPr lang="en-US" i="1" dirty="0" smtClean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Secondly</a:t>
            </a:r>
            <a:r>
              <a:rPr lang="en-US" i="1" dirty="0"/>
              <a:t>, persuasion may come through the </a:t>
            </a:r>
            <a:r>
              <a:rPr lang="en-US" i="1" dirty="0" smtClean="0"/>
              <a:t>hearers, when </a:t>
            </a:r>
            <a:r>
              <a:rPr lang="en-US" i="1" dirty="0"/>
              <a:t>the speech stirs their emotions. </a:t>
            </a:r>
            <a:endParaRPr lang="en-US" i="1" dirty="0" smtClean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Thirdly</a:t>
            </a:r>
            <a:r>
              <a:rPr lang="en-US" i="1" dirty="0"/>
              <a:t>, persuasion is effected through the speech </a:t>
            </a:r>
            <a:r>
              <a:rPr lang="en-US" i="1" dirty="0" smtClean="0"/>
              <a:t>itself when </a:t>
            </a:r>
            <a:r>
              <a:rPr lang="en-US" i="1" dirty="0"/>
              <a:t>we have proved a truth or an apparent truth by </a:t>
            </a:r>
            <a:r>
              <a:rPr lang="en-US" i="1" dirty="0" smtClean="0"/>
              <a:t>means of </a:t>
            </a:r>
            <a:r>
              <a:rPr lang="en-US" i="1" dirty="0"/>
              <a:t>the persuasive arguments suitable to the case in question.</a:t>
            </a:r>
          </a:p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r>
              <a:rPr lang="en-US" dirty="0" smtClean="0"/>
              <a:t>---- </a:t>
            </a:r>
            <a:r>
              <a:rPr lang="en-US" dirty="0"/>
              <a:t>ARISTOTLE, </a:t>
            </a:r>
            <a:r>
              <a:rPr lang="en-US" i="1" dirty="0">
                <a:hlinkClick r:id="rId2"/>
              </a:rPr>
              <a:t>"Rhetoric"</a:t>
            </a:r>
            <a:r>
              <a:rPr lang="en-US" dirty="0"/>
              <a:t>, 350 BCE</a:t>
            </a:r>
          </a:p>
        </p:txBody>
      </p:sp>
    </p:spTree>
    <p:extLst>
      <p:ext uri="{BB962C8B-B14F-4D97-AF65-F5344CB8AC3E}">
        <p14:creationId xmlns:p14="http://schemas.microsoft.com/office/powerpoint/2010/main" val="397156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LOGOS</a:t>
            </a:r>
            <a:endParaRPr lang="en-US" sz="5400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228600" y="2629145"/>
            <a:ext cx="2143125" cy="3543055"/>
            <a:chOff x="300039" y="2372340"/>
            <a:chExt cx="2143125" cy="3543055"/>
          </a:xfrm>
        </p:grpSpPr>
        <p:pic>
          <p:nvPicPr>
            <p:cNvPr id="4" name="Picture 5" descr="C:\Users\Melanie\AppData\Local\Microsoft\Windows\Temporary Internet Files\Content.IE5\AV6TD6G1\work_them_brains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039" y="2965041"/>
              <a:ext cx="2143125" cy="24552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381000" y="2372340"/>
              <a:ext cx="19812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/>
                <a:t>LOGOS</a:t>
              </a:r>
              <a:endParaRPr lang="en-US" sz="2800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81000" y="5453730"/>
              <a:ext cx="19812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LOGIC</a:t>
              </a:r>
              <a:endParaRPr lang="en-US" sz="2400" b="1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590800" y="2590800"/>
            <a:ext cx="62484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Logos </a:t>
            </a:r>
            <a:r>
              <a:rPr lang="en-US" sz="2800" dirty="0" smtClean="0">
                <a:sym typeface="Wingdings" panose="05000000000000000000" pitchFamily="2" charset="2"/>
              </a:rPr>
              <a:t> appeal to logic; convince </a:t>
            </a:r>
          </a:p>
          <a:p>
            <a:r>
              <a:rPr lang="en-US" sz="2800" dirty="0">
                <a:sym typeface="Wingdings" panose="05000000000000000000" pitchFamily="2" charset="2"/>
              </a:rPr>
              <a:t>	 </a:t>
            </a:r>
            <a:r>
              <a:rPr lang="en-US" sz="2800" dirty="0" smtClean="0">
                <a:sym typeface="Wingdings" panose="05000000000000000000" pitchFamily="2" charset="2"/>
              </a:rPr>
              <a:t>     audience by using logic or  </a:t>
            </a:r>
          </a:p>
          <a:p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smtClean="0">
                <a:sym typeface="Wingdings" panose="05000000000000000000" pitchFamily="2" charset="2"/>
              </a:rPr>
              <a:t>                reason</a:t>
            </a:r>
          </a:p>
          <a:p>
            <a:endParaRPr lang="en-US" sz="1000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ym typeface="Wingdings" panose="05000000000000000000" pitchFamily="2" charset="2"/>
              </a:rPr>
              <a:t>Cite facts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ym typeface="Wingdings" panose="05000000000000000000" pitchFamily="2" charset="2"/>
              </a:rPr>
              <a:t>Cite statistics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ym typeface="Wingdings" panose="05000000000000000000" pitchFamily="2" charset="2"/>
              </a:rPr>
              <a:t>Historical or literal analogies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ym typeface="Wingdings" panose="05000000000000000000" pitchFamily="2" charset="2"/>
              </a:rPr>
              <a:t>Citing authorities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Content area language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91149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LOGOS: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“It’s a matter of common sense that people deserve to be treated equally. The Constitution calls it “self-evident.”</a:t>
            </a:r>
          </a:p>
          <a:p>
            <a:r>
              <a:rPr lang="en-US" dirty="0" smtClean="0"/>
              <a:t>“Research compiled by analysts from NASA suggest that a moon colony is viable with international support.”</a:t>
            </a:r>
          </a:p>
          <a:p>
            <a:r>
              <a:rPr lang="en-US" dirty="0" smtClean="0"/>
              <a:t>“History has shown time and again that absolute power corrupts absolutely.”</a:t>
            </a:r>
          </a:p>
          <a:p>
            <a:r>
              <a:rPr lang="en-US" dirty="0" smtClean="0"/>
              <a:t>“In 25 years of driving the same route, I haven’t seen a single deer.”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729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PATHOS</a:t>
            </a:r>
            <a:endParaRPr lang="en-US" sz="5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590800" y="2590800"/>
            <a:ext cx="64008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Pathos </a:t>
            </a:r>
            <a:r>
              <a:rPr lang="en-US" sz="2800" dirty="0" smtClean="0">
                <a:sym typeface="Wingdings" panose="05000000000000000000" pitchFamily="2" charset="2"/>
              </a:rPr>
              <a:t> appeal to emotions; convince </a:t>
            </a:r>
          </a:p>
          <a:p>
            <a:r>
              <a:rPr lang="en-US" sz="2800" dirty="0">
                <a:sym typeface="Wingdings" panose="05000000000000000000" pitchFamily="2" charset="2"/>
              </a:rPr>
              <a:t>	 </a:t>
            </a:r>
            <a:r>
              <a:rPr lang="en-US" sz="2800" dirty="0" smtClean="0">
                <a:sym typeface="Wingdings" panose="05000000000000000000" pitchFamily="2" charset="2"/>
              </a:rPr>
              <a:t>       audience by creating an</a:t>
            </a:r>
          </a:p>
          <a:p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smtClean="0">
                <a:sym typeface="Wingdings" panose="05000000000000000000" pitchFamily="2" charset="2"/>
              </a:rPr>
              <a:t>                  emotional reaction</a:t>
            </a:r>
          </a:p>
          <a:p>
            <a:endParaRPr lang="en-US" sz="1000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anose="05000000000000000000" pitchFamily="2" charset="2"/>
              </a:rPr>
              <a:t>Invoke sympathy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anose="05000000000000000000" pitchFamily="2" charset="2"/>
              </a:rPr>
              <a:t>Draw pity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anose="05000000000000000000" pitchFamily="2" charset="2"/>
              </a:rPr>
              <a:t>Inspire anger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anose="05000000000000000000" pitchFamily="2" charset="2"/>
              </a:rPr>
              <a:t>Meaningful language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Emotional tone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Emotional stories</a:t>
            </a:r>
            <a:endParaRPr lang="en-US" sz="2400" dirty="0"/>
          </a:p>
        </p:txBody>
      </p:sp>
      <p:grpSp>
        <p:nvGrpSpPr>
          <p:cNvPr id="2" name="Group 1"/>
          <p:cNvGrpSpPr/>
          <p:nvPr/>
        </p:nvGrpSpPr>
        <p:grpSpPr>
          <a:xfrm>
            <a:off x="152400" y="2514600"/>
            <a:ext cx="2590800" cy="3429000"/>
            <a:chOff x="152400" y="2514600"/>
            <a:chExt cx="2590800" cy="3429000"/>
          </a:xfrm>
        </p:grpSpPr>
        <p:pic>
          <p:nvPicPr>
            <p:cNvPr id="10" name="Picture 7" descr="C:\Users\Melanie\AppData\Local\Microsoft\Windows\Temporary Internet Files\Content.IE5\AV6TD6G1\GMcGlinn-love-heart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3031101"/>
              <a:ext cx="1968090" cy="24552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457200" y="2514600"/>
              <a:ext cx="19812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/>
                <a:t>PATHOS</a:t>
              </a:r>
              <a:endParaRPr lang="en-US" sz="28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52400" y="5481935"/>
              <a:ext cx="2590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EMOTION</a:t>
              </a:r>
              <a:endParaRPr lang="en-US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22885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PATHOS: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“Love, it’s what makes a Subaru a Subaru.”</a:t>
            </a:r>
          </a:p>
          <a:p>
            <a:r>
              <a:rPr lang="en-US" dirty="0" smtClean="0"/>
              <a:t>Food ads showing families having a good time around the table</a:t>
            </a:r>
          </a:p>
          <a:p>
            <a:r>
              <a:rPr lang="en-US" dirty="0" smtClean="0"/>
              <a:t>Sarah </a:t>
            </a:r>
            <a:r>
              <a:rPr lang="en-US" dirty="0" err="1" smtClean="0"/>
              <a:t>McLacklan’s</a:t>
            </a:r>
            <a:r>
              <a:rPr lang="en-US" dirty="0" smtClean="0"/>
              <a:t> song “Arms of an Angel” playing on animal abuse commercials</a:t>
            </a:r>
          </a:p>
          <a:p>
            <a:r>
              <a:rPr lang="en-US" dirty="0" smtClean="0"/>
              <a:t>“Can’t you see how dangerous it would be to stay?”</a:t>
            </a:r>
          </a:p>
          <a:p>
            <a:r>
              <a:rPr lang="en-US" dirty="0" smtClean="0"/>
              <a:t>“Don’t be the last person on the block to have their lawn treated. You don’t want to be the laughing stock of your community!”</a:t>
            </a:r>
          </a:p>
          <a:p>
            <a:r>
              <a:rPr lang="en-US" dirty="0" smtClean="0"/>
              <a:t>“Better men than us have fought and died to preserve this great nation. Now is our turn to return the favor.”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95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ETHOS</a:t>
            </a:r>
            <a:endParaRPr lang="en-US" sz="5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590800" y="2590800"/>
            <a:ext cx="64008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Ethos </a:t>
            </a:r>
            <a:r>
              <a:rPr lang="en-US" sz="2800" dirty="0" smtClean="0">
                <a:sym typeface="Wingdings" panose="05000000000000000000" pitchFamily="2" charset="2"/>
              </a:rPr>
              <a:t> appeal to ethics; convince </a:t>
            </a:r>
          </a:p>
          <a:p>
            <a:r>
              <a:rPr lang="en-US" sz="2800" dirty="0">
                <a:sym typeface="Wingdings" panose="05000000000000000000" pitchFamily="2" charset="2"/>
              </a:rPr>
              <a:t>	 </a:t>
            </a:r>
            <a:r>
              <a:rPr lang="en-US" sz="2800" dirty="0" smtClean="0">
                <a:sym typeface="Wingdings" panose="05000000000000000000" pitchFamily="2" charset="2"/>
              </a:rPr>
              <a:t>     audience by establishing the</a:t>
            </a:r>
          </a:p>
          <a:p>
            <a:r>
              <a:rPr lang="en-US" sz="2800" dirty="0">
                <a:sym typeface="Wingdings" panose="05000000000000000000" pitchFamily="2" charset="2"/>
              </a:rPr>
              <a:t>	 </a:t>
            </a:r>
            <a:r>
              <a:rPr lang="en-US" sz="2800" dirty="0" smtClean="0">
                <a:sym typeface="Wingdings" panose="05000000000000000000" pitchFamily="2" charset="2"/>
              </a:rPr>
              <a:t>     author’s credibility </a:t>
            </a:r>
          </a:p>
          <a:p>
            <a:endParaRPr lang="en-US" sz="1000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anose="05000000000000000000" pitchFamily="2" charset="2"/>
              </a:rPr>
              <a:t>Appropriate vocabulary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anose="05000000000000000000" pitchFamily="2" charset="2"/>
              </a:rPr>
              <a:t>Correct grammar and syntax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anose="05000000000000000000" pitchFamily="2" charset="2"/>
              </a:rPr>
              <a:t>Make self sound unbiased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anose="05000000000000000000" pitchFamily="2" charset="2"/>
              </a:rPr>
              <a:t>Introducing expertise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anose="05000000000000000000" pitchFamily="2" charset="2"/>
              </a:rPr>
              <a:t>Master of knowledge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anose="05000000000000000000" pitchFamily="2" charset="2"/>
              </a:rPr>
              <a:t>Connect to audience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-76200" y="2514600"/>
            <a:ext cx="2819400" cy="3700739"/>
            <a:chOff x="80962" y="2612923"/>
            <a:chExt cx="2819400" cy="3700739"/>
          </a:xfrm>
        </p:grpSpPr>
        <p:pic>
          <p:nvPicPr>
            <p:cNvPr id="8" name="Picture 2" descr="C:\Users\Melanie\AppData\Local\Microsoft\Windows\Temporary Internet Files\Content.IE5\ZV5GWUO2\blueawardribbon[1]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962" y="3212343"/>
              <a:ext cx="2128838" cy="24552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513426" y="2612923"/>
              <a:ext cx="19812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/>
                <a:t>ETHOS</a:t>
              </a:r>
              <a:endParaRPr lang="en-US" sz="28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962" y="5851997"/>
              <a:ext cx="2819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CREDIBILITY</a:t>
              </a:r>
              <a:endParaRPr lang="en-US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48260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THOS: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“Trust me, I’m a doctor.”</a:t>
            </a:r>
          </a:p>
          <a:p>
            <a:r>
              <a:rPr lang="en-US" dirty="0" smtClean="0"/>
              <a:t>“With my two decades of experience as a dance teacher, you can believe what I’m talking about.”</a:t>
            </a:r>
          </a:p>
          <a:p>
            <a:r>
              <a:rPr lang="en-US" dirty="0" smtClean="0"/>
              <a:t>“You know me – I’ve babysat your children, served as a playground director, and taught Sunday school.”</a:t>
            </a:r>
          </a:p>
          <a:p>
            <a:r>
              <a:rPr lang="en-US" dirty="0" smtClean="0"/>
              <a:t>“If my age doesn’t convince you of my wisdom, consider that I am your grandfather, and I love you dearly.”</a:t>
            </a:r>
          </a:p>
          <a:p>
            <a:r>
              <a:rPr lang="en-US" dirty="0" smtClean="0"/>
              <a:t>“4 out of 5 dentists agree.”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20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2586</TotalTime>
  <Words>486</Words>
  <Application>Microsoft Office PowerPoint</Application>
  <PresentationFormat>On-screen Show (4:3)</PresentationFormat>
  <Paragraphs>148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Civic</vt:lpstr>
      <vt:lpstr>MODES OF PERSUASION</vt:lpstr>
      <vt:lpstr>THREE MODES</vt:lpstr>
      <vt:lpstr>MODES OF PERSUASION:</vt:lpstr>
      <vt:lpstr>LOGOS</vt:lpstr>
      <vt:lpstr>LOGOS: EXAMPLES</vt:lpstr>
      <vt:lpstr>PATHOS</vt:lpstr>
      <vt:lpstr>PATHOS: EXAMPLES</vt:lpstr>
      <vt:lpstr>ETHOS</vt:lpstr>
      <vt:lpstr>ETHOS: EXAMPLES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MODES OF PERSUASION</dc:title>
  <dc:creator>Melanie</dc:creator>
  <cp:lastModifiedBy>Melanie</cp:lastModifiedBy>
  <cp:revision>14</cp:revision>
  <dcterms:created xsi:type="dcterms:W3CDTF">2016-04-18T17:02:18Z</dcterms:created>
  <dcterms:modified xsi:type="dcterms:W3CDTF">2017-01-09T16:18:23Z</dcterms:modified>
</cp:coreProperties>
</file>