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13"/>
    <p:restoredTop sz="94599"/>
  </p:normalViewPr>
  <p:slideViewPr>
    <p:cSldViewPr snapToGrid="0" snapToObjects="1">
      <p:cViewPr>
        <p:scale>
          <a:sx n="100" d="100"/>
          <a:sy n="100" d="100"/>
        </p:scale>
        <p:origin x="222" y="6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2/7/2017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2/7/2017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2/7/2017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Persuasive writing structure</a:t>
            </a:r>
            <a:endParaRPr lang="en-US" dirty="0"/>
          </a:p>
        </p:txBody>
      </p:sp>
      <p:sp>
        <p:nvSpPr>
          <p:cNvPr id="3" name="Subtitle 2"/>
          <p:cNvSpPr>
            <a:spLocks noGrp="1"/>
          </p:cNvSpPr>
          <p:nvPr>
            <p:ph type="subTitle" idx="1"/>
          </p:nvPr>
        </p:nvSpPr>
        <p:spPr/>
        <p:txBody>
          <a:bodyPr/>
          <a:lstStyle/>
          <a:p>
            <a:r>
              <a:rPr lang="en-US" sz="4000" dirty="0" smtClean="0"/>
              <a:t>WW#3 Persuasion</a:t>
            </a:r>
            <a:endParaRPr lang="en-US" sz="4000" dirty="0"/>
          </a:p>
        </p:txBody>
      </p:sp>
    </p:spTree>
    <p:extLst>
      <p:ext uri="{BB962C8B-B14F-4D97-AF65-F5344CB8AC3E}">
        <p14:creationId xmlns:p14="http://schemas.microsoft.com/office/powerpoint/2010/main" val="157000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389577"/>
            <a:ext cx="7729728" cy="1188720"/>
          </a:xfrm>
        </p:spPr>
        <p:txBody>
          <a:bodyPr/>
          <a:lstStyle/>
          <a:p>
            <a:r>
              <a:rPr lang="en-US" dirty="0" smtClean="0"/>
              <a:t>Let’s recap</a:t>
            </a:r>
            <a:r>
              <a:rPr lang="is-IS" dirty="0" smtClean="0"/>
              <a:t>…</a:t>
            </a:r>
            <a:endParaRPr lang="en-US" dirty="0"/>
          </a:p>
        </p:txBody>
      </p:sp>
      <p:sp>
        <p:nvSpPr>
          <p:cNvPr id="9" name="Content Placeholder 8"/>
          <p:cNvSpPr>
            <a:spLocks noGrp="1"/>
          </p:cNvSpPr>
          <p:nvPr>
            <p:ph idx="1"/>
          </p:nvPr>
        </p:nvSpPr>
        <p:spPr>
          <a:xfrm>
            <a:off x="2231136" y="1785828"/>
            <a:ext cx="7729728" cy="3765883"/>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smtClean="0"/>
              <a:t>Rules of Persuasion and Mind Changing Techniques</a:t>
            </a:r>
          </a:p>
          <a:p>
            <a:pPr marL="0" marR="0" lvl="0" indent="0" algn="ctr" defTabSz="914400" eaLnBrk="1" fontAlgn="auto" latinLnBrk="0" hangingPunct="1">
              <a:lnSpc>
                <a:spcPct val="100000"/>
              </a:lnSpc>
              <a:spcBef>
                <a:spcPts val="0"/>
              </a:spcBef>
              <a:spcAft>
                <a:spcPts val="0"/>
              </a:spcAft>
              <a:buClrTx/>
              <a:buSzTx/>
              <a:buFontTx/>
              <a:buNone/>
              <a:tabLst/>
              <a:defRPr/>
            </a:pPr>
            <a:r>
              <a:rPr lang="en-US" sz="2000" dirty="0" smtClean="0">
                <a:sym typeface="Wingdings"/>
              </a:rPr>
              <a:t>Foundation of different avenues of persuasion to use in your writing.</a:t>
            </a:r>
            <a:endParaRPr lang="en-US" sz="2000" dirty="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smtClean="0"/>
              <a:t>Knowing your Audience</a:t>
            </a:r>
          </a:p>
          <a:p>
            <a:pPr marR="0" lvl="0" algn="ctr" defTabSz="914400" eaLnBrk="1" fontAlgn="auto" latinLnBrk="0" hangingPunct="1">
              <a:lnSpc>
                <a:spcPct val="100000"/>
              </a:lnSpc>
              <a:spcBef>
                <a:spcPts val="0"/>
              </a:spcBef>
              <a:spcAft>
                <a:spcPts val="0"/>
              </a:spcAft>
              <a:buClrTx/>
              <a:buSzTx/>
              <a:buFont typeface="Wingdings" charset="2"/>
              <a:buChar char="à"/>
              <a:tabLst/>
              <a:defRPr/>
            </a:pPr>
            <a:r>
              <a:rPr lang="en-US" sz="2000" dirty="0" smtClean="0">
                <a:sym typeface="Wingdings"/>
              </a:rPr>
              <a:t>Gives your writing purpose and direction.</a:t>
            </a:r>
          </a:p>
          <a:p>
            <a:pPr marR="0" lvl="0" algn="ctr" defTabSz="914400" eaLnBrk="1" fontAlgn="auto" latinLnBrk="0" hangingPunct="1">
              <a:lnSpc>
                <a:spcPct val="100000"/>
              </a:lnSpc>
              <a:spcBef>
                <a:spcPts val="0"/>
              </a:spcBef>
              <a:spcAft>
                <a:spcPts val="0"/>
              </a:spcAft>
              <a:buClrTx/>
              <a:buSzTx/>
              <a:buFont typeface="Wingdings" charset="2"/>
              <a:buChar char="à"/>
              <a:tabLst/>
              <a:defRPr/>
            </a:pPr>
            <a:endParaRPr lang="en-US" dirty="0" smtClean="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smtClean="0">
                <a:sym typeface="Wingdings"/>
              </a:rPr>
              <a:t>Logos, Pathos, and Ethos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sym typeface="Wingdings"/>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p:txBody>
      </p:sp>
      <p:sp>
        <p:nvSpPr>
          <p:cNvPr id="26" name="5-Point Star 25"/>
          <p:cNvSpPr/>
          <p:nvPr/>
        </p:nvSpPr>
        <p:spPr>
          <a:xfrm>
            <a:off x="4913849" y="4926689"/>
            <a:ext cx="2009274" cy="166510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594153" y="5551711"/>
            <a:ext cx="2717634" cy="400110"/>
          </a:xfrm>
          <a:prstGeom prst="rect">
            <a:avLst/>
          </a:prstGeom>
          <a:noFill/>
        </p:spPr>
        <p:txBody>
          <a:bodyPr wrap="square" rtlCol="0">
            <a:spAutoFit/>
          </a:bodyPr>
          <a:lstStyle/>
          <a:p>
            <a:pPr algn="ctr"/>
            <a:r>
              <a:rPr lang="en-US" sz="2000" dirty="0" smtClean="0">
                <a:solidFill>
                  <a:schemeClr val="bg1"/>
                </a:solidFill>
              </a:rPr>
              <a:t>Sweet Spot </a:t>
            </a:r>
            <a:endParaRPr lang="en-US" sz="2000" dirty="0">
              <a:solidFill>
                <a:schemeClr val="bg1"/>
              </a:solidFill>
            </a:endParaRPr>
          </a:p>
        </p:txBody>
      </p:sp>
      <p:sp>
        <p:nvSpPr>
          <p:cNvPr id="31" name="Down Arrow 30"/>
          <p:cNvSpPr/>
          <p:nvPr/>
        </p:nvSpPr>
        <p:spPr>
          <a:xfrm>
            <a:off x="5754446" y="4390200"/>
            <a:ext cx="312821" cy="418730"/>
          </a:xfrm>
          <a:prstGeom prst="downArrow">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rot="1797421">
            <a:off x="6953415" y="4432805"/>
            <a:ext cx="312821" cy="418730"/>
          </a:xfrm>
          <a:prstGeom prst="downArrow">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rot="19830778">
            <a:off x="4795539" y="4436617"/>
            <a:ext cx="312821" cy="418730"/>
          </a:xfrm>
          <a:prstGeom prst="downArrow">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44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 calcmode="lin" valueType="num">
                                      <p:cBhvr additive="base">
                                        <p:cTn id="2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 calcmode="lin" valueType="num">
                                      <p:cBhvr additive="base">
                                        <p:cTn id="32"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checkerboard(across)">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31" grpId="0" animBg="1"/>
      <p:bldP spid="3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2567218"/>
            <a:ext cx="8991600" cy="1645920"/>
          </a:xfrm>
        </p:spPr>
        <p:txBody>
          <a:bodyPr>
            <a:normAutofit fontScale="90000"/>
          </a:bodyPr>
          <a:lstStyle/>
          <a:p>
            <a:r>
              <a:rPr lang="en-US" dirty="0" smtClean="0"/>
              <a:t>There are </a:t>
            </a:r>
            <a:r>
              <a:rPr lang="en-US" sz="4800" dirty="0" smtClean="0"/>
              <a:t>2</a:t>
            </a:r>
            <a:r>
              <a:rPr lang="en-US" dirty="0" smtClean="0"/>
              <a:t> Types of structure in persuasive writing</a:t>
            </a:r>
            <a:endParaRPr lang="en-US" dirty="0"/>
          </a:p>
        </p:txBody>
      </p:sp>
    </p:spTree>
    <p:extLst>
      <p:ext uri="{BB962C8B-B14F-4D97-AF65-F5344CB8AC3E}">
        <p14:creationId xmlns:p14="http://schemas.microsoft.com/office/powerpoint/2010/main" val="123776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8527" y="804672"/>
            <a:ext cx="4486656" cy="1141497"/>
          </a:xfrm>
        </p:spPr>
        <p:txBody>
          <a:bodyPr/>
          <a:lstStyle/>
          <a:p>
            <a:r>
              <a:rPr lang="en-US" dirty="0" smtClean="0"/>
              <a:t>Type 1</a:t>
            </a:r>
            <a:endParaRPr lang="en-US" dirty="0"/>
          </a:p>
        </p:txBody>
      </p:sp>
      <p:sp>
        <p:nvSpPr>
          <p:cNvPr id="6" name="Content Placeholder 5"/>
          <p:cNvSpPr>
            <a:spLocks noGrp="1"/>
          </p:cNvSpPr>
          <p:nvPr>
            <p:ph idx="1"/>
          </p:nvPr>
        </p:nvSpPr>
        <p:spPr>
          <a:xfrm>
            <a:off x="6736080" y="152400"/>
            <a:ext cx="4815840" cy="6594763"/>
          </a:xfrm>
        </p:spPr>
        <p:txBody>
          <a:bodyPr>
            <a:normAutofit fontScale="77500" lnSpcReduction="20000"/>
          </a:bodyPr>
          <a:lstStyle/>
          <a:p>
            <a:pPr marL="0" indent="0" algn="ctr">
              <a:spcBef>
                <a:spcPts val="500"/>
              </a:spcBef>
              <a:buNone/>
            </a:pPr>
            <a:r>
              <a:rPr lang="en-US" b="1" dirty="0"/>
              <a:t>I. Introduction</a:t>
            </a:r>
          </a:p>
          <a:p>
            <a:pPr marL="285750" indent="-285750" algn="ctr">
              <a:spcBef>
                <a:spcPts val="500"/>
              </a:spcBef>
              <a:buFont typeface="Wingdings" charset="2"/>
              <a:buChar char="Ø"/>
            </a:pPr>
            <a:r>
              <a:rPr lang="en-US" dirty="0">
                <a:sym typeface="Wingdings"/>
              </a:rPr>
              <a:t>Background Information-basic information about the issue and the position of the writer/speaker.</a:t>
            </a:r>
          </a:p>
          <a:p>
            <a:pPr marL="285750" indent="-285750" algn="ctr">
              <a:spcBef>
                <a:spcPts val="500"/>
              </a:spcBef>
              <a:buFont typeface="Wingdings" charset="2"/>
              <a:buChar char="Ø"/>
            </a:pPr>
            <a:r>
              <a:rPr lang="en-US" dirty="0">
                <a:sym typeface="Wingdings"/>
              </a:rPr>
              <a:t>Thesis Statement-elaborates on position being argued. </a:t>
            </a:r>
          </a:p>
          <a:p>
            <a:pPr marL="0" indent="0" algn="ctr">
              <a:spcBef>
                <a:spcPts val="500"/>
              </a:spcBef>
              <a:buNone/>
            </a:pPr>
            <a:r>
              <a:rPr lang="en-US" b="1" dirty="0">
                <a:sym typeface="Wingdings"/>
              </a:rPr>
              <a:t>II. Reasons of </a:t>
            </a:r>
            <a:r>
              <a:rPr lang="en-US" b="1" dirty="0" smtClean="0">
                <a:sym typeface="Wingdings"/>
              </a:rPr>
              <a:t>Support</a:t>
            </a:r>
          </a:p>
          <a:p>
            <a:pPr lvl="0" algn="ctr">
              <a:spcBef>
                <a:spcPts val="500"/>
              </a:spcBef>
              <a:buFont typeface="Wingdings" charset="2"/>
              <a:buChar char="Ø"/>
            </a:pPr>
            <a:r>
              <a:rPr lang="en-US" dirty="0"/>
              <a:t>Includes information from </a:t>
            </a:r>
            <a:r>
              <a:rPr lang="en-US" dirty="0" smtClean="0"/>
              <a:t>reliable sources</a:t>
            </a:r>
            <a:r>
              <a:rPr lang="en-US" dirty="0"/>
              <a:t>, not just your own opinion. </a:t>
            </a:r>
            <a:endParaRPr lang="en-US" b="1" dirty="0">
              <a:sym typeface="Wingdings"/>
            </a:endParaRPr>
          </a:p>
          <a:p>
            <a:pPr marL="0" indent="0" algn="ctr">
              <a:spcBef>
                <a:spcPts val="500"/>
              </a:spcBef>
              <a:buNone/>
            </a:pPr>
            <a:r>
              <a:rPr lang="en-US" dirty="0">
                <a:sym typeface="Wingdings"/>
              </a:rPr>
              <a:t>1. Reason 1 (Main Point #1)</a:t>
            </a:r>
          </a:p>
          <a:p>
            <a:pPr algn="ctr">
              <a:spcBef>
                <a:spcPts val="500"/>
              </a:spcBef>
            </a:pPr>
            <a:r>
              <a:rPr lang="en-US" dirty="0">
                <a:sym typeface="Wingdings"/>
              </a:rPr>
              <a:t>Support</a:t>
            </a:r>
          </a:p>
          <a:p>
            <a:pPr marL="0" indent="0" algn="ctr">
              <a:spcBef>
                <a:spcPts val="500"/>
              </a:spcBef>
              <a:buNone/>
            </a:pPr>
            <a:r>
              <a:rPr lang="en-US" dirty="0">
                <a:sym typeface="Wingdings"/>
              </a:rPr>
              <a:t>2. Reason 2 (Main Point #2)</a:t>
            </a:r>
          </a:p>
          <a:p>
            <a:pPr algn="ctr">
              <a:spcBef>
                <a:spcPts val="500"/>
              </a:spcBef>
            </a:pPr>
            <a:r>
              <a:rPr lang="en-US" dirty="0">
                <a:sym typeface="Wingdings"/>
              </a:rPr>
              <a:t>Support</a:t>
            </a:r>
          </a:p>
          <a:p>
            <a:pPr marL="0" indent="0" algn="ctr">
              <a:spcBef>
                <a:spcPts val="500"/>
              </a:spcBef>
              <a:buNone/>
            </a:pPr>
            <a:r>
              <a:rPr lang="en-US" dirty="0">
                <a:sym typeface="Wingdings"/>
              </a:rPr>
              <a:t>3. Reason 3 (Main Point #3)</a:t>
            </a:r>
          </a:p>
          <a:p>
            <a:pPr algn="ctr">
              <a:spcBef>
                <a:spcPts val="500"/>
              </a:spcBef>
            </a:pPr>
            <a:r>
              <a:rPr lang="en-US" dirty="0">
                <a:sym typeface="Wingdings"/>
              </a:rPr>
              <a:t>Support</a:t>
            </a:r>
          </a:p>
          <a:p>
            <a:pPr marL="0" indent="0" algn="ctr">
              <a:spcBef>
                <a:spcPts val="500"/>
              </a:spcBef>
              <a:buNone/>
            </a:pPr>
            <a:r>
              <a:rPr lang="en-US" b="1" dirty="0">
                <a:sym typeface="Wingdings"/>
              </a:rPr>
              <a:t>III. </a:t>
            </a:r>
            <a:r>
              <a:rPr lang="en-US" b="1" dirty="0" smtClean="0">
                <a:sym typeface="Wingdings"/>
              </a:rPr>
              <a:t>Counterclaims &amp; </a:t>
            </a:r>
            <a:r>
              <a:rPr lang="en-US" b="1" dirty="0">
                <a:sym typeface="Wingdings"/>
              </a:rPr>
              <a:t>Responses </a:t>
            </a:r>
            <a:endParaRPr lang="en-US" b="1" dirty="0" smtClean="0">
              <a:sym typeface="Wingdings"/>
            </a:endParaRPr>
          </a:p>
          <a:p>
            <a:pPr algn="ctr">
              <a:spcBef>
                <a:spcPts val="500"/>
              </a:spcBef>
              <a:buFont typeface="Wingdings" charset="2"/>
              <a:buChar char="Ø"/>
            </a:pPr>
            <a:r>
              <a:rPr lang="en-US" dirty="0" smtClean="0">
                <a:sym typeface="Wingdings"/>
              </a:rPr>
              <a:t>Present </a:t>
            </a:r>
            <a:r>
              <a:rPr lang="en-US" dirty="0">
                <a:sym typeface="Wingdings"/>
              </a:rPr>
              <a:t>the main arguments from opposing sides of your issue. </a:t>
            </a:r>
          </a:p>
          <a:p>
            <a:pPr marL="285750" indent="-285750" algn="ctr">
              <a:spcBef>
                <a:spcPts val="500"/>
              </a:spcBef>
              <a:buFont typeface="Wingdings" charset="2"/>
              <a:buChar char="Ø"/>
            </a:pPr>
            <a:r>
              <a:rPr lang="en-US" dirty="0">
                <a:sym typeface="Wingdings"/>
              </a:rPr>
              <a:t>Shed light on the opposing side’s interpretation of your argument.</a:t>
            </a:r>
          </a:p>
          <a:p>
            <a:pPr marL="285750" indent="-285750" algn="ctr">
              <a:spcBef>
                <a:spcPts val="500"/>
              </a:spcBef>
              <a:buFont typeface="Wingdings" charset="2"/>
              <a:buChar char="Ø"/>
            </a:pPr>
            <a:r>
              <a:rPr lang="en-US" dirty="0">
                <a:sym typeface="Wingdings"/>
              </a:rPr>
              <a:t>Briefly refute the arguments presented.</a:t>
            </a:r>
          </a:p>
          <a:p>
            <a:pPr marL="0" indent="0" algn="ctr">
              <a:spcBef>
                <a:spcPts val="500"/>
              </a:spcBef>
              <a:buNone/>
            </a:pPr>
            <a:r>
              <a:rPr lang="en-US" b="1" dirty="0">
                <a:sym typeface="Wingdings"/>
              </a:rPr>
              <a:t>IV. Conclusion</a:t>
            </a:r>
          </a:p>
          <a:p>
            <a:pPr marL="285750" indent="-285750" algn="ctr">
              <a:spcBef>
                <a:spcPts val="500"/>
              </a:spcBef>
              <a:buFont typeface="Wingdings" charset="2"/>
              <a:buChar char="Ø"/>
            </a:pPr>
            <a:r>
              <a:rPr lang="en-US" dirty="0">
                <a:sym typeface="Wingdings"/>
              </a:rPr>
              <a:t>THIS IS NEVER A RESTATEMENT OF YOUR THESIS</a:t>
            </a:r>
            <a:r>
              <a:rPr lang="en-US" dirty="0" smtClean="0">
                <a:sym typeface="Wingdings"/>
              </a:rPr>
              <a:t>!!!!!!!!</a:t>
            </a:r>
          </a:p>
          <a:p>
            <a:pPr marL="285750" indent="-285750" algn="ctr">
              <a:spcBef>
                <a:spcPts val="500"/>
              </a:spcBef>
              <a:buFont typeface="Wingdings" charset="2"/>
              <a:buChar char="Ø"/>
            </a:pPr>
            <a:r>
              <a:rPr lang="en-US" dirty="0" smtClean="0">
                <a:sym typeface="Wingdings"/>
              </a:rPr>
              <a:t>Make the reader feel the same passion you do.</a:t>
            </a:r>
          </a:p>
          <a:p>
            <a:pPr marL="285750" indent="-285750" algn="ctr">
              <a:spcBef>
                <a:spcPts val="500"/>
              </a:spcBef>
              <a:buFont typeface="Wingdings" charset="2"/>
              <a:buChar char="Ø"/>
            </a:pPr>
            <a:r>
              <a:rPr lang="en-US" dirty="0" smtClean="0">
                <a:sym typeface="Wingdings"/>
              </a:rPr>
              <a:t>Call the reader to action with rhetorical questions, or a relatable story. </a:t>
            </a:r>
          </a:p>
          <a:p>
            <a:pPr marL="285750" indent="-285750" algn="ctr">
              <a:spcBef>
                <a:spcPts val="500"/>
              </a:spcBef>
              <a:buFont typeface="Wingdings" charset="2"/>
              <a:buChar char="Ø"/>
            </a:pPr>
            <a:r>
              <a:rPr lang="en-US" dirty="0">
                <a:sym typeface="Wingdings"/>
              </a:rPr>
              <a:t>Think ahead! Encourage the audience to think to the future and what will occur if action is not taken.</a:t>
            </a:r>
          </a:p>
          <a:p>
            <a:pPr marL="285750" indent="-285750" algn="ctr">
              <a:spcBef>
                <a:spcPts val="500"/>
              </a:spcBef>
              <a:buFont typeface="Wingdings" charset="2"/>
              <a:buChar char="Ø"/>
            </a:pPr>
            <a:endParaRPr lang="en-US" dirty="0">
              <a:sym typeface="Wingdings"/>
            </a:endParaRPr>
          </a:p>
          <a:p>
            <a:endParaRPr lang="en-US" dirty="0"/>
          </a:p>
        </p:txBody>
      </p:sp>
      <p:sp>
        <p:nvSpPr>
          <p:cNvPr id="7" name="Text Placeholder 6"/>
          <p:cNvSpPr>
            <a:spLocks noGrp="1"/>
          </p:cNvSpPr>
          <p:nvPr>
            <p:ph type="body" sz="half" idx="2"/>
          </p:nvPr>
        </p:nvSpPr>
        <p:spPr>
          <a:xfrm>
            <a:off x="512619" y="2189747"/>
            <a:ext cx="5098472" cy="4341682"/>
          </a:xfrm>
        </p:spPr>
        <p:txBody>
          <a:bodyPr>
            <a:normAutofit/>
          </a:bodyPr>
          <a:lstStyle/>
          <a:p>
            <a:pPr>
              <a:spcBef>
                <a:spcPts val="500"/>
              </a:spcBef>
            </a:pPr>
            <a:r>
              <a:rPr lang="en-US" sz="2400" b="1" dirty="0" smtClean="0">
                <a:solidFill>
                  <a:srgbClr val="FFC000"/>
                </a:solidFill>
              </a:rPr>
              <a:t>OUTLINE</a:t>
            </a:r>
          </a:p>
          <a:p>
            <a:pPr>
              <a:lnSpc>
                <a:spcPct val="200000"/>
              </a:lnSpc>
            </a:pPr>
            <a:r>
              <a:rPr lang="en-US" sz="2000" b="1" dirty="0" smtClean="0"/>
              <a:t>I. Introduction</a:t>
            </a:r>
          </a:p>
          <a:p>
            <a:pPr>
              <a:lnSpc>
                <a:spcPct val="200000"/>
              </a:lnSpc>
            </a:pPr>
            <a:r>
              <a:rPr lang="en-US" sz="2000" b="1" dirty="0" smtClean="0">
                <a:sym typeface="Wingdings"/>
              </a:rPr>
              <a:t>II. Reasons of Support</a:t>
            </a:r>
          </a:p>
          <a:p>
            <a:pPr>
              <a:lnSpc>
                <a:spcPct val="200000"/>
              </a:lnSpc>
            </a:pPr>
            <a:r>
              <a:rPr lang="en-US" sz="2000" b="1" dirty="0" smtClean="0">
                <a:sym typeface="Wingdings"/>
              </a:rPr>
              <a:t>III. Counterclaims &amp; Responses</a:t>
            </a:r>
          </a:p>
          <a:p>
            <a:pPr>
              <a:lnSpc>
                <a:spcPct val="200000"/>
              </a:lnSpc>
            </a:pPr>
            <a:r>
              <a:rPr lang="en-US" sz="2000" b="1" dirty="0" smtClean="0">
                <a:sym typeface="Wingdings"/>
              </a:rPr>
              <a:t>IV. Conclusion</a:t>
            </a:r>
          </a:p>
          <a:p>
            <a:pPr marL="285750" indent="-285750">
              <a:spcBef>
                <a:spcPts val="500"/>
              </a:spcBef>
              <a:buFont typeface="Wingdings" charset="2"/>
              <a:buChar char="Ø"/>
            </a:pPr>
            <a:endParaRPr lang="en-US" dirty="0" smtClean="0">
              <a:sym typeface="Wingdings"/>
            </a:endParaRPr>
          </a:p>
          <a:p>
            <a:pPr marL="285750" indent="-285750">
              <a:spcBef>
                <a:spcPts val="500"/>
              </a:spcBef>
              <a:buFont typeface="Wingdings" charset="2"/>
              <a:buChar char="Ø"/>
            </a:pPr>
            <a:endParaRPr lang="en-US" b="1" dirty="0" smtClean="0">
              <a:sym typeface="Wingdings"/>
            </a:endParaRPr>
          </a:p>
          <a:p>
            <a:pPr marL="285750" indent="-285750">
              <a:spcBef>
                <a:spcPts val="500"/>
              </a:spcBef>
              <a:buFont typeface="Wingdings" charset="2"/>
              <a:buChar char="Ø"/>
            </a:pPr>
            <a:endParaRPr lang="en-US" dirty="0" smtClean="0">
              <a:sym typeface="Wingdings"/>
            </a:endParaRPr>
          </a:p>
          <a:p>
            <a:pPr>
              <a:spcBef>
                <a:spcPts val="500"/>
              </a:spcBef>
            </a:pPr>
            <a:endParaRPr lang="en-US" b="1" dirty="0" smtClean="0">
              <a:sym typeface="Wingdings"/>
            </a:endParaRPr>
          </a:p>
        </p:txBody>
      </p:sp>
    </p:spTree>
    <p:extLst>
      <p:ext uri="{BB962C8B-B14F-4D97-AF65-F5344CB8AC3E}">
        <p14:creationId xmlns:p14="http://schemas.microsoft.com/office/powerpoint/2010/main" val="39383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6">
                                            <p:txEl>
                                              <p:pRg st="5" end="5"/>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6">
                                            <p:txEl>
                                              <p:pRg st="6" end="6"/>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6">
                                            <p:txEl>
                                              <p:pRg st="7" end="7"/>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6">
                                            <p:txEl>
                                              <p:pRg st="8" end="8"/>
                                            </p:txEl>
                                          </p:spTgt>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6">
                                            <p:txEl>
                                              <p:pRg st="9" end="9"/>
                                            </p:txEl>
                                          </p:spTgt>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nodeType="clickEffect">
                                  <p:stCondLst>
                                    <p:cond delay="0"/>
                                  </p:stCondLst>
                                  <p:childTnLst>
                                    <p:set>
                                      <p:cBhvr>
                                        <p:cTn id="95" dur="1" fill="hold">
                                          <p:stCondLst>
                                            <p:cond delay="0"/>
                                          </p:stCondLst>
                                        </p:cTn>
                                        <p:tgtEl>
                                          <p:spTgt spid="6">
                                            <p:txEl>
                                              <p:pRg st="16" end="16"/>
                                            </p:txEl>
                                          </p:spTgt>
                                        </p:tgtEl>
                                        <p:attrNameLst>
                                          <p:attrName>style.visibility</p:attrName>
                                        </p:attrNameLst>
                                      </p:cBhvr>
                                      <p:to>
                                        <p:strVal val="visible"/>
                                      </p:to>
                                    </p:set>
                                    <p:animEffect transition="in" filter="dissolve">
                                      <p:cBhvr>
                                        <p:cTn id="96" dur="500"/>
                                        <p:tgtEl>
                                          <p:spTgt spid="6">
                                            <p:txEl>
                                              <p:pRg st="16" end="16"/>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9620" y="804672"/>
            <a:ext cx="4486656" cy="1141497"/>
          </a:xfrm>
        </p:spPr>
        <p:txBody>
          <a:bodyPr/>
          <a:lstStyle/>
          <a:p>
            <a:r>
              <a:rPr lang="en-US" dirty="0" smtClean="0"/>
              <a:t>Type 2</a:t>
            </a:r>
            <a:endParaRPr lang="en-US" dirty="0"/>
          </a:p>
        </p:txBody>
      </p:sp>
      <p:sp>
        <p:nvSpPr>
          <p:cNvPr id="8" name="Content Placeholder 7"/>
          <p:cNvSpPr>
            <a:spLocks noGrp="1"/>
          </p:cNvSpPr>
          <p:nvPr>
            <p:ph idx="1"/>
          </p:nvPr>
        </p:nvSpPr>
        <p:spPr>
          <a:xfrm>
            <a:off x="6210300" y="114300"/>
            <a:ext cx="5829300" cy="6515100"/>
          </a:xfrm>
        </p:spPr>
        <p:txBody>
          <a:bodyPr>
            <a:normAutofit fontScale="47500" lnSpcReduction="20000"/>
          </a:bodyPr>
          <a:lstStyle/>
          <a:p>
            <a:pPr marL="0" indent="0" algn="ctr">
              <a:spcBef>
                <a:spcPts val="500"/>
              </a:spcBef>
              <a:buNone/>
            </a:pPr>
            <a:endParaRPr lang="en-US" sz="3200" b="1" dirty="0" smtClean="0"/>
          </a:p>
          <a:p>
            <a:pPr marL="0" indent="0" algn="ctr">
              <a:spcBef>
                <a:spcPts val="500"/>
              </a:spcBef>
              <a:buNone/>
            </a:pPr>
            <a:r>
              <a:rPr lang="en-US" sz="3200" b="1" dirty="0" smtClean="0"/>
              <a:t>I</a:t>
            </a:r>
            <a:r>
              <a:rPr lang="en-US" sz="3200" b="1" dirty="0"/>
              <a:t>. Introduction</a:t>
            </a:r>
          </a:p>
          <a:p>
            <a:pPr marL="285750" indent="-285750" algn="ctr">
              <a:spcBef>
                <a:spcPts val="500"/>
              </a:spcBef>
              <a:buFont typeface="Wingdings" charset="2"/>
              <a:buChar char="Ø"/>
            </a:pPr>
            <a:r>
              <a:rPr lang="en-US" sz="3200" dirty="0">
                <a:sym typeface="Wingdings"/>
              </a:rPr>
              <a:t>Background Information-basic information about the issue and the position of the writer/speaker.</a:t>
            </a:r>
          </a:p>
          <a:p>
            <a:pPr marL="285750" indent="-285750" algn="ctr">
              <a:spcBef>
                <a:spcPts val="500"/>
              </a:spcBef>
              <a:buFont typeface="Wingdings" charset="2"/>
              <a:buChar char="Ø"/>
            </a:pPr>
            <a:r>
              <a:rPr lang="en-US" sz="3200" dirty="0">
                <a:sym typeface="Wingdings"/>
              </a:rPr>
              <a:t>Thesis Statement-elaborates on position being argued. </a:t>
            </a:r>
          </a:p>
          <a:p>
            <a:pPr marL="0" indent="0" algn="ctr">
              <a:spcBef>
                <a:spcPts val="500"/>
              </a:spcBef>
              <a:buNone/>
            </a:pPr>
            <a:r>
              <a:rPr lang="en-US" sz="3200" b="1" dirty="0">
                <a:sym typeface="Wingdings"/>
              </a:rPr>
              <a:t>II. Reasons of </a:t>
            </a:r>
            <a:r>
              <a:rPr lang="en-US" sz="3200" b="1" dirty="0" smtClean="0">
                <a:sym typeface="Wingdings"/>
              </a:rPr>
              <a:t>Support</a:t>
            </a:r>
          </a:p>
          <a:p>
            <a:pPr algn="ctr">
              <a:spcBef>
                <a:spcPts val="500"/>
              </a:spcBef>
              <a:buFont typeface="Wingdings" charset="2"/>
              <a:buChar char="Ø"/>
            </a:pPr>
            <a:r>
              <a:rPr lang="en-US" sz="3200" dirty="0"/>
              <a:t>Includes information from reliable sources, not just your own opinion. </a:t>
            </a:r>
            <a:endParaRPr lang="en-US" sz="3200" b="1" dirty="0">
              <a:sym typeface="Wingdings"/>
            </a:endParaRPr>
          </a:p>
          <a:p>
            <a:pPr marL="0" indent="0" algn="ctr">
              <a:spcBef>
                <a:spcPts val="500"/>
              </a:spcBef>
              <a:buNone/>
            </a:pPr>
            <a:r>
              <a:rPr lang="en-US" sz="3200" dirty="0">
                <a:sym typeface="Wingdings"/>
              </a:rPr>
              <a:t>1. Reason 1 (Main Point #1)</a:t>
            </a:r>
          </a:p>
          <a:p>
            <a:pPr marL="0" indent="0" algn="ctr">
              <a:spcBef>
                <a:spcPts val="500"/>
              </a:spcBef>
              <a:buNone/>
            </a:pPr>
            <a:r>
              <a:rPr lang="en-US" sz="3200" dirty="0">
                <a:sym typeface="Wingdings"/>
              </a:rPr>
              <a:t></a:t>
            </a:r>
            <a:r>
              <a:rPr lang="en-US" sz="3200" dirty="0" smtClean="0">
                <a:sym typeface="Wingdings"/>
              </a:rPr>
              <a:t>Support</a:t>
            </a:r>
          </a:p>
          <a:p>
            <a:pPr marL="0" indent="0" algn="ctr">
              <a:spcBef>
                <a:spcPts val="500"/>
              </a:spcBef>
              <a:buNone/>
            </a:pPr>
            <a:r>
              <a:rPr lang="en-US" sz="3200" dirty="0" smtClean="0">
                <a:sym typeface="Wingdings"/>
              </a:rPr>
              <a:t>Address Counterclaim</a:t>
            </a:r>
          </a:p>
          <a:p>
            <a:pPr marL="0" indent="0" algn="ctr">
              <a:spcBef>
                <a:spcPts val="500"/>
              </a:spcBef>
              <a:buNone/>
            </a:pPr>
            <a:r>
              <a:rPr lang="en-US" sz="3200" dirty="0" smtClean="0">
                <a:sym typeface="Wingdings"/>
              </a:rPr>
              <a:t>Counter the Counterclaim</a:t>
            </a:r>
            <a:endParaRPr lang="en-US" sz="3200" dirty="0">
              <a:sym typeface="Wingdings"/>
            </a:endParaRPr>
          </a:p>
          <a:p>
            <a:pPr marL="0" indent="0" algn="ctr">
              <a:spcBef>
                <a:spcPts val="500"/>
              </a:spcBef>
              <a:buNone/>
            </a:pPr>
            <a:r>
              <a:rPr lang="en-US" sz="3200" dirty="0">
                <a:sym typeface="Wingdings"/>
              </a:rPr>
              <a:t>2. Reason 2 (Main Point #2</a:t>
            </a:r>
            <a:r>
              <a:rPr lang="en-US" sz="3200" dirty="0" smtClean="0">
                <a:sym typeface="Wingdings"/>
              </a:rPr>
              <a:t>)</a:t>
            </a:r>
          </a:p>
          <a:p>
            <a:pPr marL="0" indent="0" algn="ctr">
              <a:spcBef>
                <a:spcPts val="500"/>
              </a:spcBef>
              <a:buNone/>
            </a:pPr>
            <a:r>
              <a:rPr lang="en-US" sz="3200" dirty="0" smtClean="0">
                <a:sym typeface="Wingdings"/>
              </a:rPr>
              <a:t>Support</a:t>
            </a:r>
          </a:p>
          <a:p>
            <a:pPr marL="0" indent="0" algn="ctr">
              <a:spcBef>
                <a:spcPts val="500"/>
              </a:spcBef>
              <a:buNone/>
            </a:pPr>
            <a:r>
              <a:rPr lang="en-US" sz="3200" dirty="0">
                <a:sym typeface="Wingdings"/>
              </a:rPr>
              <a:t>Address Counterclaim</a:t>
            </a:r>
          </a:p>
          <a:p>
            <a:pPr marL="0" indent="0" algn="ctr">
              <a:spcBef>
                <a:spcPts val="500"/>
              </a:spcBef>
              <a:buNone/>
            </a:pPr>
            <a:r>
              <a:rPr lang="en-US" sz="3200" dirty="0">
                <a:sym typeface="Wingdings"/>
              </a:rPr>
              <a:t>Counter the </a:t>
            </a:r>
            <a:r>
              <a:rPr lang="en-US" sz="3200" dirty="0" smtClean="0">
                <a:sym typeface="Wingdings"/>
              </a:rPr>
              <a:t>Counterclaim</a:t>
            </a:r>
            <a:endParaRPr lang="en-US" sz="3200" dirty="0">
              <a:sym typeface="Wingdings"/>
            </a:endParaRPr>
          </a:p>
          <a:p>
            <a:pPr marL="0" indent="0" algn="ctr">
              <a:spcBef>
                <a:spcPts val="500"/>
              </a:spcBef>
              <a:buNone/>
            </a:pPr>
            <a:r>
              <a:rPr lang="en-US" sz="3200" dirty="0">
                <a:sym typeface="Wingdings"/>
              </a:rPr>
              <a:t>3. Reason 3 (Main Point #3)</a:t>
            </a:r>
          </a:p>
          <a:p>
            <a:pPr marL="0" indent="0" algn="ctr">
              <a:spcBef>
                <a:spcPts val="500"/>
              </a:spcBef>
              <a:buNone/>
            </a:pPr>
            <a:r>
              <a:rPr lang="en-US" sz="3200" dirty="0">
                <a:sym typeface="Wingdings"/>
              </a:rPr>
              <a:t></a:t>
            </a:r>
            <a:r>
              <a:rPr lang="en-US" sz="3200" dirty="0" smtClean="0">
                <a:sym typeface="Wingdings"/>
              </a:rPr>
              <a:t>Support</a:t>
            </a:r>
          </a:p>
          <a:p>
            <a:pPr marL="0" indent="0" algn="ctr">
              <a:spcBef>
                <a:spcPts val="500"/>
              </a:spcBef>
              <a:buNone/>
            </a:pPr>
            <a:r>
              <a:rPr lang="en-US" sz="3200" dirty="0">
                <a:sym typeface="Wingdings"/>
              </a:rPr>
              <a:t>Address Counterclaim</a:t>
            </a:r>
          </a:p>
          <a:p>
            <a:pPr marL="0" indent="0" algn="ctr">
              <a:spcBef>
                <a:spcPts val="500"/>
              </a:spcBef>
              <a:buNone/>
            </a:pPr>
            <a:r>
              <a:rPr lang="en-US" sz="3200" dirty="0">
                <a:sym typeface="Wingdings"/>
              </a:rPr>
              <a:t>Counter the </a:t>
            </a:r>
            <a:r>
              <a:rPr lang="en-US" sz="3200" dirty="0" smtClean="0">
                <a:sym typeface="Wingdings"/>
              </a:rPr>
              <a:t>Counterclaim</a:t>
            </a:r>
            <a:endParaRPr lang="en-US" sz="3200" dirty="0">
              <a:sym typeface="Wingdings"/>
            </a:endParaRPr>
          </a:p>
          <a:p>
            <a:pPr marL="0" indent="0" algn="ctr">
              <a:spcBef>
                <a:spcPts val="500"/>
              </a:spcBef>
              <a:buNone/>
            </a:pPr>
            <a:r>
              <a:rPr lang="en-US" sz="3200" b="1" dirty="0" smtClean="0">
                <a:sym typeface="Wingdings"/>
              </a:rPr>
              <a:t>III. </a:t>
            </a:r>
            <a:r>
              <a:rPr lang="en-US" sz="3200" b="1" dirty="0">
                <a:sym typeface="Wingdings"/>
              </a:rPr>
              <a:t>Conclusion</a:t>
            </a:r>
          </a:p>
          <a:p>
            <a:pPr marL="285750" indent="-285750" algn="ctr">
              <a:spcBef>
                <a:spcPts val="500"/>
              </a:spcBef>
              <a:buFont typeface="Wingdings" charset="2"/>
              <a:buChar char="Ø"/>
            </a:pPr>
            <a:r>
              <a:rPr lang="en-US" sz="3200" dirty="0">
                <a:sym typeface="Wingdings"/>
              </a:rPr>
              <a:t>THIS IS NEVER A RESTATEMENT OF YOUR THESIS!!!!!!!!</a:t>
            </a:r>
          </a:p>
          <a:p>
            <a:pPr marL="285750" indent="-285750" algn="ctr">
              <a:spcBef>
                <a:spcPts val="500"/>
              </a:spcBef>
              <a:buFont typeface="Wingdings" charset="2"/>
              <a:buChar char="Ø"/>
            </a:pPr>
            <a:r>
              <a:rPr lang="en-US" sz="3200" dirty="0">
                <a:sym typeface="Wingdings"/>
              </a:rPr>
              <a:t>Make the reader feel the same passion you do.</a:t>
            </a:r>
          </a:p>
          <a:p>
            <a:pPr marL="285750" indent="-285750" algn="ctr">
              <a:spcBef>
                <a:spcPts val="500"/>
              </a:spcBef>
              <a:buFont typeface="Wingdings" charset="2"/>
              <a:buChar char="Ø"/>
            </a:pPr>
            <a:r>
              <a:rPr lang="en-US" sz="3200" dirty="0">
                <a:sym typeface="Wingdings"/>
              </a:rPr>
              <a:t>Call the reader to action with rhetorical questions, or a relatable story. </a:t>
            </a:r>
            <a:endParaRPr lang="en-US" sz="3200" dirty="0" smtClean="0">
              <a:sym typeface="Wingdings"/>
            </a:endParaRPr>
          </a:p>
          <a:p>
            <a:pPr marL="285750" indent="-285750" algn="ctr">
              <a:spcBef>
                <a:spcPts val="500"/>
              </a:spcBef>
              <a:buFont typeface="Wingdings" charset="2"/>
              <a:buChar char="Ø"/>
            </a:pPr>
            <a:r>
              <a:rPr lang="en-US" sz="3200" dirty="0" smtClean="0">
                <a:sym typeface="Wingdings"/>
              </a:rPr>
              <a:t>Think ahead! Encourage the audience to think to the future and what will occur if action is not taken.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2900" dirty="0"/>
          </a:p>
        </p:txBody>
      </p:sp>
      <p:sp>
        <p:nvSpPr>
          <p:cNvPr id="9" name="Text Placeholder 8"/>
          <p:cNvSpPr>
            <a:spLocks noGrp="1"/>
          </p:cNvSpPr>
          <p:nvPr>
            <p:ph type="body" sz="half" idx="2"/>
          </p:nvPr>
        </p:nvSpPr>
        <p:spPr>
          <a:xfrm>
            <a:off x="1115568" y="2331982"/>
            <a:ext cx="3794760" cy="3721346"/>
          </a:xfrm>
        </p:spPr>
        <p:txBody>
          <a:bodyPr/>
          <a:lstStyle/>
          <a:p>
            <a:r>
              <a:rPr lang="en-US" sz="2400" b="1" dirty="0" smtClean="0">
                <a:solidFill>
                  <a:srgbClr val="FFC000"/>
                </a:solidFill>
              </a:rPr>
              <a:t>OUTLINE</a:t>
            </a:r>
          </a:p>
          <a:p>
            <a:pPr>
              <a:lnSpc>
                <a:spcPct val="200000"/>
              </a:lnSpc>
            </a:pPr>
            <a:r>
              <a:rPr lang="en-US" sz="2000" b="1" dirty="0" smtClean="0">
                <a:solidFill>
                  <a:schemeClr val="bg1"/>
                </a:solidFill>
              </a:rPr>
              <a:t>I. Introduction</a:t>
            </a:r>
            <a:endParaRPr lang="en-US" sz="2000" b="1" dirty="0">
              <a:solidFill>
                <a:schemeClr val="bg1"/>
              </a:solidFill>
            </a:endParaRPr>
          </a:p>
          <a:p>
            <a:pPr>
              <a:lnSpc>
                <a:spcPct val="200000"/>
              </a:lnSpc>
            </a:pPr>
            <a:r>
              <a:rPr lang="en-US" sz="2000" b="1" dirty="0" smtClean="0">
                <a:solidFill>
                  <a:schemeClr val="bg1"/>
                </a:solidFill>
              </a:rPr>
              <a:t>II. Reasons &amp; Counterclaims</a:t>
            </a:r>
            <a:endParaRPr lang="en-US" sz="2000" b="1" dirty="0">
              <a:solidFill>
                <a:schemeClr val="bg1"/>
              </a:solidFill>
            </a:endParaRPr>
          </a:p>
          <a:p>
            <a:pPr>
              <a:lnSpc>
                <a:spcPct val="200000"/>
              </a:lnSpc>
            </a:pPr>
            <a:r>
              <a:rPr lang="en-US" sz="2000" b="1" dirty="0" smtClean="0">
                <a:solidFill>
                  <a:schemeClr val="bg1"/>
                </a:solidFill>
                <a:sym typeface="Wingdings"/>
              </a:rPr>
              <a:t>III. Conclusion</a:t>
            </a:r>
          </a:p>
          <a:p>
            <a:endParaRPr lang="en-US" b="1" dirty="0" smtClean="0">
              <a:solidFill>
                <a:schemeClr val="bg1"/>
              </a:solidFill>
            </a:endParaRPr>
          </a:p>
        </p:txBody>
      </p:sp>
    </p:spTree>
    <p:extLst>
      <p:ext uri="{BB962C8B-B14F-4D97-AF65-F5344CB8AC3E}">
        <p14:creationId xmlns:p14="http://schemas.microsoft.com/office/powerpoint/2010/main" val="176010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8">
                                            <p:txEl>
                                              <p:pRg st="6" end="6"/>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8">
                                            <p:txEl>
                                              <p:pRg st="7" end="7"/>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8">
                                            <p:txEl>
                                              <p:pRg st="8" end="8"/>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8">
                                            <p:txEl>
                                              <p:pRg st="10" end="10"/>
                                            </p:txEl>
                                          </p:spTgt>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8">
                                            <p:txEl>
                                              <p:pRg st="11" end="11"/>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8">
                                            <p:txEl>
                                              <p:pRg st="12" end="12"/>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8">
                                            <p:txEl>
                                              <p:pRg st="14" end="14"/>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8">
                                            <p:txEl>
                                              <p:pRg st="15" end="15"/>
                                            </p:txEl>
                                          </p:spTgt>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8">
                                            <p:txEl>
                                              <p:pRg st="16" end="16"/>
                                            </p:txEl>
                                          </p:spTgt>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8">
                                            <p:txEl>
                                              <p:pRg st="17" end="17"/>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8">
                                            <p:txEl>
                                              <p:pRg st="18" end="18"/>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8">
                                            <p:txEl>
                                              <p:pRg st="19" end="19"/>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8">
                                            <p:txEl>
                                              <p:pRg st="20" end="20"/>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8">
                                            <p:txEl>
                                              <p:pRg st="21" end="21"/>
                                            </p:txEl>
                                          </p:spTgt>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8">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Get a dog, not a cat</a:t>
            </a:r>
            <a:br>
              <a:rPr lang="en-US" dirty="0" smtClean="0"/>
            </a:br>
            <a:r>
              <a:rPr lang="en-US" sz="2400" dirty="0" smtClean="0"/>
              <a:t>(EXAMPLE Type 1)</a:t>
            </a:r>
            <a:endParaRPr lang="en-US" sz="2400" dirty="0"/>
          </a:p>
        </p:txBody>
      </p:sp>
      <p:sp>
        <p:nvSpPr>
          <p:cNvPr id="6" name="Content Placeholder 5"/>
          <p:cNvSpPr>
            <a:spLocks noGrp="1"/>
          </p:cNvSpPr>
          <p:nvPr>
            <p:ph idx="1"/>
          </p:nvPr>
        </p:nvSpPr>
        <p:spPr/>
        <p:txBody>
          <a:bodyPr>
            <a:normAutofit fontScale="92500" lnSpcReduction="20000"/>
          </a:bodyPr>
          <a:lstStyle/>
          <a:p>
            <a:pPr marL="0" lvl="0" indent="0" algn="ctr">
              <a:spcBef>
                <a:spcPts val="0"/>
              </a:spcBef>
              <a:buClrTx/>
              <a:buNone/>
              <a:defRPr/>
            </a:pPr>
            <a:r>
              <a:rPr lang="en-US" dirty="0" smtClean="0"/>
              <a:t>Dogs </a:t>
            </a:r>
            <a:r>
              <a:rPr lang="en-US" dirty="0"/>
              <a:t>are better than cats.</a:t>
            </a:r>
          </a:p>
          <a:p>
            <a:pPr marL="0" lvl="0" indent="0" algn="ctr">
              <a:spcBef>
                <a:spcPts val="0"/>
              </a:spcBef>
              <a:buClrTx/>
              <a:buNone/>
            </a:pPr>
            <a:r>
              <a:rPr lang="en-US" dirty="0"/>
              <a:t>Dogs keep us fit! </a:t>
            </a:r>
            <a:r>
              <a:rPr lang="en-US" dirty="0" smtClean="0"/>
              <a:t>Dogs can be taken on hikes, walks, runs, and encourage their owner to be active in many ways. Dogs </a:t>
            </a:r>
            <a:r>
              <a:rPr lang="en-US" dirty="0"/>
              <a:t>can, and will protect you. </a:t>
            </a:r>
            <a:r>
              <a:rPr lang="en-US" dirty="0" smtClean="0"/>
              <a:t>They </a:t>
            </a:r>
            <a:r>
              <a:rPr lang="en-US" dirty="0"/>
              <a:t>feel it is their duty to protect you from any possible danger. Dogs will give you unconditional love until the day they die. </a:t>
            </a:r>
            <a:br>
              <a:rPr lang="en-US" dirty="0"/>
            </a:br>
            <a:r>
              <a:rPr lang="en-US" dirty="0" smtClean="0"/>
              <a:t>A dog </a:t>
            </a:r>
            <a:r>
              <a:rPr lang="en-US" dirty="0"/>
              <a:t>welcomes you home from your day and wishes to interact and show you how much they love and </a:t>
            </a:r>
            <a:r>
              <a:rPr lang="en-US" dirty="0" smtClean="0"/>
              <a:t>miss you when you are gone. </a:t>
            </a:r>
          </a:p>
          <a:p>
            <a:pPr marL="0" lvl="0" indent="0" algn="ctr">
              <a:spcBef>
                <a:spcPts val="0"/>
              </a:spcBef>
              <a:buClrTx/>
              <a:buNone/>
            </a:pPr>
            <a:r>
              <a:rPr lang="en-US" dirty="0" smtClean="0"/>
              <a:t>There </a:t>
            </a:r>
            <a:r>
              <a:rPr lang="en-US" dirty="0"/>
              <a:t>is a draw to cats and how they love to stay indoors, but they don’t encourage you to live </a:t>
            </a:r>
            <a:r>
              <a:rPr lang="en-US" dirty="0" smtClean="0"/>
              <a:t>an active, healthy lifestyle.  Although</a:t>
            </a:r>
            <a:r>
              <a:rPr lang="en-US" dirty="0"/>
              <a:t>, sometimes, there is nothing more frightening than an angry cat they are not usually protective of their people. </a:t>
            </a:r>
            <a:r>
              <a:rPr lang="en-US" dirty="0" smtClean="0"/>
              <a:t>Many cat lovers may </a:t>
            </a:r>
            <a:r>
              <a:rPr lang="en-US" dirty="0"/>
              <a:t>think </a:t>
            </a:r>
            <a:r>
              <a:rPr lang="en-US" dirty="0" smtClean="0"/>
              <a:t>a </a:t>
            </a:r>
            <a:r>
              <a:rPr lang="en-US" dirty="0"/>
              <a:t>dog needs too much attention and cats are easier to handle. </a:t>
            </a:r>
            <a:r>
              <a:rPr lang="en-US" dirty="0" smtClean="0"/>
              <a:t>However, cats tend to ignore you more than they want to interact with you. </a:t>
            </a:r>
          </a:p>
          <a:p>
            <a:pPr marL="0" lvl="0" indent="0" algn="ctr">
              <a:spcBef>
                <a:spcPts val="0"/>
              </a:spcBef>
              <a:buClrTx/>
              <a:buNone/>
            </a:pPr>
            <a:r>
              <a:rPr lang="en-US" dirty="0" smtClean="0"/>
              <a:t>Do </a:t>
            </a:r>
            <a:r>
              <a:rPr lang="en-US" dirty="0"/>
              <a:t>you want to live a long, healthy life? Do you want to be </a:t>
            </a:r>
            <a:r>
              <a:rPr lang="en-US" dirty="0" smtClean="0"/>
              <a:t>loved unconditionally?</a:t>
            </a:r>
          </a:p>
          <a:p>
            <a:pPr marL="0" lvl="0" indent="0" algn="ctr">
              <a:spcBef>
                <a:spcPts val="0"/>
              </a:spcBef>
              <a:buClrTx/>
              <a:buNone/>
            </a:pPr>
            <a:r>
              <a:rPr lang="en-US" dirty="0" smtClean="0"/>
              <a:t>Then </a:t>
            </a:r>
            <a:r>
              <a:rPr lang="en-US" dirty="0"/>
              <a:t>a dog is the right choice for you.</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5520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Get a dog, not a cat</a:t>
            </a:r>
            <a:br>
              <a:rPr lang="en-US" dirty="0" smtClean="0"/>
            </a:br>
            <a:r>
              <a:rPr lang="en-US" sz="2400" dirty="0" smtClean="0"/>
              <a:t>(EXAMPLE Type 2)</a:t>
            </a:r>
            <a:endParaRPr lang="en-US" sz="2400" dirty="0"/>
          </a:p>
        </p:txBody>
      </p:sp>
      <p:sp>
        <p:nvSpPr>
          <p:cNvPr id="6" name="Content Placeholder 5"/>
          <p:cNvSpPr>
            <a:spLocks noGrp="1"/>
          </p:cNvSpPr>
          <p:nvPr>
            <p:ph idx="1"/>
          </p:nvPr>
        </p:nvSpPr>
        <p:spPr>
          <a:xfrm>
            <a:off x="2231136" y="2400300"/>
            <a:ext cx="7729728" cy="3339727"/>
          </a:xfrm>
        </p:spPr>
        <p:txBody>
          <a:bodyPr>
            <a:normAutofit fontScale="92500" lnSpcReduction="2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smtClean="0"/>
              <a:t>Dogs are better than cats.</a:t>
            </a:r>
          </a:p>
          <a:p>
            <a:pPr marL="0" lvl="0" indent="0" algn="ctr">
              <a:spcBef>
                <a:spcPts val="0"/>
              </a:spcBef>
              <a:buClrTx/>
              <a:buNone/>
            </a:pPr>
            <a:r>
              <a:rPr lang="en-US" dirty="0" smtClean="0"/>
              <a:t>Dogs keep us fit! There is a draw to cats and how they love to stay indoors, but they don’t encourage you to live actively. Dogs can be taken on hikes, walks, runs, and encourage their owner to be active in many ways. Dogs can, and will protect you.  Although, sometimes, there is nothing more frightening than an angry cat they are not usually protective of their people. Dogs on the other hand, feel it is their duty to protect you from any possible danger. Dogs </a:t>
            </a:r>
            <a:r>
              <a:rPr lang="en-US" dirty="0"/>
              <a:t>will give you unconditional love until the day they die. </a:t>
            </a:r>
            <a:br>
              <a:rPr lang="en-US" dirty="0"/>
            </a:br>
            <a:r>
              <a:rPr lang="en-US" dirty="0"/>
              <a:t>Some may think that means a dog needs too much attention and cats are easier to handle. However, a dog welcomes you home from your day and wishes to interact and </a:t>
            </a:r>
            <a:r>
              <a:rPr lang="en-US" dirty="0" smtClean="0"/>
              <a:t>show </a:t>
            </a:r>
            <a:r>
              <a:rPr lang="en-US" dirty="0"/>
              <a:t>you how much they </a:t>
            </a:r>
            <a:r>
              <a:rPr lang="en-US" dirty="0" smtClean="0"/>
              <a:t>love and missed you. Cats tend </a:t>
            </a:r>
            <a:r>
              <a:rPr lang="en-US" dirty="0"/>
              <a:t>to ignore you more than they want to interact with </a:t>
            </a:r>
            <a:r>
              <a:rPr lang="en-US" dirty="0" smtClean="0"/>
              <a:t>you, they’re more angry that you left in the first place. </a:t>
            </a:r>
          </a:p>
          <a:p>
            <a:pPr marL="0" lvl="0" indent="0" algn="ctr">
              <a:spcBef>
                <a:spcPts val="0"/>
              </a:spcBef>
              <a:buClrTx/>
              <a:buNone/>
            </a:pPr>
            <a:r>
              <a:rPr lang="en-US" dirty="0" smtClean="0"/>
              <a:t>Do you want to live a long, healthy life?</a:t>
            </a:r>
            <a:r>
              <a:rPr lang="en-US" dirty="0"/>
              <a:t> Do you want to be </a:t>
            </a:r>
            <a:r>
              <a:rPr lang="en-US" dirty="0" smtClean="0"/>
              <a:t>loved unconditionally? </a:t>
            </a:r>
          </a:p>
          <a:p>
            <a:pPr marL="0" lvl="0" indent="0" algn="ctr">
              <a:spcBef>
                <a:spcPts val="0"/>
              </a:spcBef>
              <a:buClrTx/>
              <a:buNone/>
            </a:pPr>
            <a:r>
              <a:rPr lang="en-US" dirty="0" smtClean="0"/>
              <a:t> Then a dog is the right choice for you.</a:t>
            </a:r>
          </a:p>
        </p:txBody>
      </p:sp>
    </p:spTree>
    <p:extLst>
      <p:ext uri="{BB962C8B-B14F-4D97-AF65-F5344CB8AC3E}">
        <p14:creationId xmlns:p14="http://schemas.microsoft.com/office/powerpoint/2010/main" val="124304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167</TotalTime>
  <Words>606</Words>
  <Application>Microsoft Office PowerPoint</Application>
  <PresentationFormat>Custom</PresentationFormat>
  <Paragraphs>81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Parcel</vt:lpstr>
      <vt:lpstr>Persuasive writing structure</vt:lpstr>
      <vt:lpstr>Let’s recap…</vt:lpstr>
      <vt:lpstr>There are 2 Types of structure in persuasive writing</vt:lpstr>
      <vt:lpstr>Type 1</vt:lpstr>
      <vt:lpstr>Type 2</vt:lpstr>
      <vt:lpstr>Get a dog, not a cat (EXAMPLE Type 1)</vt:lpstr>
      <vt:lpstr>Get a dog, not a cat (EXAMPLE Type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Structure</dc:title>
  <dc:creator>Lauren Poe</dc:creator>
  <cp:lastModifiedBy>Melanie</cp:lastModifiedBy>
  <cp:revision>18</cp:revision>
  <dcterms:created xsi:type="dcterms:W3CDTF">2017-02-06T21:11:18Z</dcterms:created>
  <dcterms:modified xsi:type="dcterms:W3CDTF">2017-02-07T14:17:49Z</dcterms:modified>
</cp:coreProperties>
</file>